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7"/>
  </p:notesMasterIdLst>
  <p:sldIdLst>
    <p:sldId id="256" r:id="rId2"/>
    <p:sldId id="257" r:id="rId3"/>
    <p:sldId id="284" r:id="rId4"/>
    <p:sldId id="283" r:id="rId5"/>
    <p:sldId id="286" r:id="rId6"/>
    <p:sldId id="292" r:id="rId7"/>
    <p:sldId id="285" r:id="rId8"/>
    <p:sldId id="290" r:id="rId9"/>
    <p:sldId id="291" r:id="rId10"/>
    <p:sldId id="287" r:id="rId11"/>
    <p:sldId id="277" r:id="rId12"/>
    <p:sldId id="289" r:id="rId13"/>
    <p:sldId id="288" r:id="rId14"/>
    <p:sldId id="278"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265" r:id="rId34"/>
    <p:sldId id="311" r:id="rId35"/>
    <p:sldId id="312" r:id="rId36"/>
  </p:sldIdLst>
  <p:sldSz cx="9144000" cy="6858000" type="screen4x3"/>
  <p:notesSz cx="6858000" cy="9144000"/>
  <p:embeddedFontLst>
    <p:embeddedFont>
      <p:font typeface="Lucida Sans Unicode" panose="020B0602030504020204" pitchFamily="34" charset="0"/>
      <p:regular r:id="rId38"/>
    </p:embeddedFont>
    <p:embeddedFont>
      <p:font typeface="Wingdings 3" panose="05040102010807070707" pitchFamily="18" charset="2"/>
      <p:regular r:id="rId39"/>
    </p:embeddedFont>
    <p:embeddedFont>
      <p:font typeface="Verdana" panose="020B0604030504040204" pitchFamily="34" charset="0"/>
      <p:regular r:id="rId40"/>
      <p:bold r:id="rId41"/>
      <p:italic r:id="rId42"/>
      <p:boldItalic r:id="rId43"/>
    </p:embeddedFont>
    <p:embeddedFont>
      <p:font typeface="Wingdings 2" panose="05020102010507070707" pitchFamily="18" charset="2"/>
      <p:regular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9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51503-BE98-4AE7-9F46-D7118587AAEA}" type="doc">
      <dgm:prSet loTypeId="urn:microsoft.com/office/officeart/2005/8/layout/StepDownProcess" loCatId="process" qsTypeId="urn:microsoft.com/office/officeart/2005/8/quickstyle/simple1" qsCatId="simple" csTypeId="urn:microsoft.com/office/officeart/2005/8/colors/accent0_1" csCatId="mainScheme" phldr="1"/>
      <dgm:spPr/>
      <dgm:t>
        <a:bodyPr/>
        <a:lstStyle/>
        <a:p>
          <a:endParaRPr lang="en-US"/>
        </a:p>
      </dgm:t>
    </dgm:pt>
    <dgm:pt modelId="{11565299-BA21-4456-BF9C-E12F8F77E99A}">
      <dgm:prSet phldrT="[Text]"/>
      <dgm:spPr/>
      <dgm:t>
        <a:bodyPr/>
        <a:lstStyle/>
        <a:p>
          <a:r>
            <a:rPr lang="en-US" dirty="0" smtClean="0"/>
            <a:t>Flipped</a:t>
          </a:r>
          <a:endParaRPr lang="en-US" dirty="0"/>
        </a:p>
      </dgm:t>
    </dgm:pt>
    <dgm:pt modelId="{8CBCE4AC-39B1-4EBA-A101-B924D2FD1EDD}" type="parTrans" cxnId="{586D3A9F-25CF-4765-AE82-E18D11E76622}">
      <dgm:prSet/>
      <dgm:spPr/>
      <dgm:t>
        <a:bodyPr/>
        <a:lstStyle/>
        <a:p>
          <a:endParaRPr lang="en-US"/>
        </a:p>
      </dgm:t>
    </dgm:pt>
    <dgm:pt modelId="{D4A59F2E-BEA1-486D-9560-D45FDE7949C6}" type="sibTrans" cxnId="{586D3A9F-25CF-4765-AE82-E18D11E76622}">
      <dgm:prSet/>
      <dgm:spPr/>
      <dgm:t>
        <a:bodyPr/>
        <a:lstStyle/>
        <a:p>
          <a:endParaRPr lang="en-US"/>
        </a:p>
      </dgm:t>
    </dgm:pt>
    <dgm:pt modelId="{81710257-249D-404C-B72C-6FB1DF786714}">
      <dgm:prSet phldrT="[Text]"/>
      <dgm:spPr/>
      <dgm:t>
        <a:bodyPr/>
        <a:lstStyle/>
        <a:p>
          <a:r>
            <a:rPr lang="en-US" dirty="0" smtClean="0"/>
            <a:t>All activities</a:t>
          </a:r>
          <a:endParaRPr lang="en-US" dirty="0"/>
        </a:p>
      </dgm:t>
    </dgm:pt>
    <dgm:pt modelId="{F5FF8208-CAA5-4A9B-9957-E95A435F0802}" type="parTrans" cxnId="{E36224EC-119B-4D6B-8AB8-1A86B1D0924C}">
      <dgm:prSet/>
      <dgm:spPr/>
      <dgm:t>
        <a:bodyPr/>
        <a:lstStyle/>
        <a:p>
          <a:endParaRPr lang="en-US"/>
        </a:p>
      </dgm:t>
    </dgm:pt>
    <dgm:pt modelId="{7D41ACA6-0449-4DB8-B335-FB0A639151E6}" type="sibTrans" cxnId="{E36224EC-119B-4D6B-8AB8-1A86B1D0924C}">
      <dgm:prSet/>
      <dgm:spPr/>
      <dgm:t>
        <a:bodyPr/>
        <a:lstStyle/>
        <a:p>
          <a:endParaRPr lang="en-US"/>
        </a:p>
      </dgm:t>
    </dgm:pt>
    <dgm:pt modelId="{FDB07205-1E5A-4FCE-9A00-60E1F014DFC3}">
      <dgm:prSet phldrT="[Text]"/>
      <dgm:spPr/>
      <dgm:t>
        <a:bodyPr/>
        <a:lstStyle/>
        <a:p>
          <a:r>
            <a:rPr lang="en-US" dirty="0" smtClean="0"/>
            <a:t>Blended</a:t>
          </a:r>
          <a:endParaRPr lang="en-US" dirty="0"/>
        </a:p>
      </dgm:t>
    </dgm:pt>
    <dgm:pt modelId="{6214DE07-9C3D-4CC0-A1AC-F50886B2F275}" type="parTrans" cxnId="{22E4B759-15CD-4FD5-9630-8BD7618C0E2B}">
      <dgm:prSet/>
      <dgm:spPr/>
      <dgm:t>
        <a:bodyPr/>
        <a:lstStyle/>
        <a:p>
          <a:endParaRPr lang="en-US"/>
        </a:p>
      </dgm:t>
    </dgm:pt>
    <dgm:pt modelId="{AD45204C-87FA-49E5-B3DE-FD3124CA1D38}" type="sibTrans" cxnId="{22E4B759-15CD-4FD5-9630-8BD7618C0E2B}">
      <dgm:prSet/>
      <dgm:spPr/>
      <dgm:t>
        <a:bodyPr/>
        <a:lstStyle/>
        <a:p>
          <a:endParaRPr lang="en-US"/>
        </a:p>
      </dgm:t>
    </dgm:pt>
    <dgm:pt modelId="{09D2CB4F-318E-48AB-AA74-01F505BEFDD1}">
      <dgm:prSet phldrT="[Text]"/>
      <dgm:spPr/>
      <dgm:t>
        <a:bodyPr/>
        <a:lstStyle/>
        <a:p>
          <a:r>
            <a:rPr lang="en-US" dirty="0" smtClean="0"/>
            <a:t>Some activities</a:t>
          </a:r>
          <a:endParaRPr lang="en-US" dirty="0"/>
        </a:p>
      </dgm:t>
    </dgm:pt>
    <dgm:pt modelId="{E9566EDA-CB6C-43C9-904C-179AE691646D}" type="parTrans" cxnId="{6EAAA532-28FB-4C6C-863F-8B90CB3BC475}">
      <dgm:prSet/>
      <dgm:spPr/>
      <dgm:t>
        <a:bodyPr/>
        <a:lstStyle/>
        <a:p>
          <a:endParaRPr lang="en-US"/>
        </a:p>
      </dgm:t>
    </dgm:pt>
    <dgm:pt modelId="{0BBA203F-89C4-4105-BBCF-749566C6F487}" type="sibTrans" cxnId="{6EAAA532-28FB-4C6C-863F-8B90CB3BC475}">
      <dgm:prSet/>
      <dgm:spPr/>
      <dgm:t>
        <a:bodyPr/>
        <a:lstStyle/>
        <a:p>
          <a:endParaRPr lang="en-US"/>
        </a:p>
      </dgm:t>
    </dgm:pt>
    <dgm:pt modelId="{86EEF116-A3C9-4339-B29A-3998CC34A4E1}">
      <dgm:prSet phldrT="[Text]"/>
      <dgm:spPr/>
      <dgm:t>
        <a:bodyPr/>
        <a:lstStyle/>
        <a:p>
          <a:r>
            <a:rPr lang="en-US" dirty="0" smtClean="0"/>
            <a:t>Student-Centered</a:t>
          </a:r>
          <a:endParaRPr lang="en-US" dirty="0"/>
        </a:p>
      </dgm:t>
    </dgm:pt>
    <dgm:pt modelId="{5199F69C-E67E-4290-883F-487C1EA6AF9A}" type="parTrans" cxnId="{A1613E32-71A3-42EA-AA48-A3447C7981EE}">
      <dgm:prSet/>
      <dgm:spPr/>
      <dgm:t>
        <a:bodyPr/>
        <a:lstStyle/>
        <a:p>
          <a:endParaRPr lang="en-US"/>
        </a:p>
      </dgm:t>
    </dgm:pt>
    <dgm:pt modelId="{D907DC9D-0D71-4A1F-883B-D27192098321}" type="sibTrans" cxnId="{A1613E32-71A3-42EA-AA48-A3447C7981EE}">
      <dgm:prSet/>
      <dgm:spPr/>
      <dgm:t>
        <a:bodyPr/>
        <a:lstStyle/>
        <a:p>
          <a:endParaRPr lang="en-US"/>
        </a:p>
      </dgm:t>
    </dgm:pt>
    <dgm:pt modelId="{ACF7DCD5-5219-4BDC-BBEF-7E3C07343CC0}">
      <dgm:prSet phldrT="[Text]"/>
      <dgm:spPr/>
      <dgm:t>
        <a:bodyPr/>
        <a:lstStyle/>
        <a:p>
          <a:r>
            <a:rPr lang="en-US" dirty="0" smtClean="0"/>
            <a:t>Worry less about language and more about focus</a:t>
          </a:r>
          <a:endParaRPr lang="en-US" dirty="0"/>
        </a:p>
      </dgm:t>
    </dgm:pt>
    <dgm:pt modelId="{4DE7BDCE-F591-4AC7-8EEA-81FB61B6EEBE}" type="parTrans" cxnId="{768E5584-F8F2-48B5-99C6-64C44D780494}">
      <dgm:prSet/>
      <dgm:spPr/>
      <dgm:t>
        <a:bodyPr/>
        <a:lstStyle/>
        <a:p>
          <a:endParaRPr lang="en-US"/>
        </a:p>
      </dgm:t>
    </dgm:pt>
    <dgm:pt modelId="{37CB90EE-6075-4AEC-BB50-2C6E03C8CBFD}" type="sibTrans" cxnId="{768E5584-F8F2-48B5-99C6-64C44D780494}">
      <dgm:prSet/>
      <dgm:spPr/>
      <dgm:t>
        <a:bodyPr/>
        <a:lstStyle/>
        <a:p>
          <a:endParaRPr lang="en-US"/>
        </a:p>
      </dgm:t>
    </dgm:pt>
    <dgm:pt modelId="{760A3F1D-7158-4A75-AC09-E40927CC77BC}">
      <dgm:prSet phldrT="[Text]"/>
      <dgm:spPr/>
      <dgm:t>
        <a:bodyPr/>
        <a:lstStyle/>
        <a:p>
          <a:r>
            <a:rPr lang="en-US" dirty="0" smtClean="0"/>
            <a:t>No lectures</a:t>
          </a:r>
          <a:endParaRPr lang="en-US" dirty="0"/>
        </a:p>
      </dgm:t>
    </dgm:pt>
    <dgm:pt modelId="{0505A18C-EB47-458D-9A5A-1B6FB4D0E55C}" type="parTrans" cxnId="{4DA97308-5C50-4FA7-B691-DE5467F8A510}">
      <dgm:prSet/>
      <dgm:spPr/>
      <dgm:t>
        <a:bodyPr/>
        <a:lstStyle/>
        <a:p>
          <a:endParaRPr lang="en-US"/>
        </a:p>
      </dgm:t>
    </dgm:pt>
    <dgm:pt modelId="{20D87570-B448-408F-BD75-1775C952DF30}" type="sibTrans" cxnId="{4DA97308-5C50-4FA7-B691-DE5467F8A510}">
      <dgm:prSet/>
      <dgm:spPr/>
      <dgm:t>
        <a:bodyPr/>
        <a:lstStyle/>
        <a:p>
          <a:endParaRPr lang="en-US"/>
        </a:p>
      </dgm:t>
    </dgm:pt>
    <dgm:pt modelId="{394B3004-00E2-4CF9-86B9-B2E1EAE2A4DD}">
      <dgm:prSet phldrT="[Text]"/>
      <dgm:spPr/>
      <dgm:t>
        <a:bodyPr/>
        <a:lstStyle/>
        <a:p>
          <a:r>
            <a:rPr lang="en-US" dirty="0" smtClean="0"/>
            <a:t>Some </a:t>
          </a:r>
          <a:r>
            <a:rPr lang="en-US" dirty="0" err="1" smtClean="0"/>
            <a:t>ppts</a:t>
          </a:r>
          <a:endParaRPr lang="en-US" dirty="0"/>
        </a:p>
      </dgm:t>
    </dgm:pt>
    <dgm:pt modelId="{194C501A-D306-4A5F-B477-7C4DD54705C2}" type="parTrans" cxnId="{D880D7BE-65B0-42F5-A4B3-1624ADBB19B0}">
      <dgm:prSet/>
      <dgm:spPr/>
      <dgm:t>
        <a:bodyPr/>
        <a:lstStyle/>
        <a:p>
          <a:endParaRPr lang="en-US"/>
        </a:p>
      </dgm:t>
    </dgm:pt>
    <dgm:pt modelId="{08005652-6E72-4AC5-A724-2E40E385A0A5}" type="sibTrans" cxnId="{D880D7BE-65B0-42F5-A4B3-1624ADBB19B0}">
      <dgm:prSet/>
      <dgm:spPr/>
      <dgm:t>
        <a:bodyPr/>
        <a:lstStyle/>
        <a:p>
          <a:endParaRPr lang="en-US"/>
        </a:p>
      </dgm:t>
    </dgm:pt>
    <dgm:pt modelId="{8ED46B82-3A1D-4166-8EC7-6C0B4EEE893C}" type="pres">
      <dgm:prSet presAssocID="{B5851503-BE98-4AE7-9F46-D7118587AAEA}" presName="rootnode" presStyleCnt="0">
        <dgm:presLayoutVars>
          <dgm:chMax/>
          <dgm:chPref/>
          <dgm:dir/>
          <dgm:animLvl val="lvl"/>
        </dgm:presLayoutVars>
      </dgm:prSet>
      <dgm:spPr/>
    </dgm:pt>
    <dgm:pt modelId="{9CE154F8-7467-4688-8274-82C7FD5AB4A8}" type="pres">
      <dgm:prSet presAssocID="{11565299-BA21-4456-BF9C-E12F8F77E99A}" presName="composite" presStyleCnt="0"/>
      <dgm:spPr/>
    </dgm:pt>
    <dgm:pt modelId="{57105C15-E956-4C7D-914E-41ECA51ED54B}" type="pres">
      <dgm:prSet presAssocID="{11565299-BA21-4456-BF9C-E12F8F77E99A}" presName="bentUpArrow1" presStyleLbl="alignImgPlace1" presStyleIdx="0" presStyleCnt="2"/>
      <dgm:spPr/>
    </dgm:pt>
    <dgm:pt modelId="{DF715345-F929-4984-8D43-A70FE8F84CD2}" type="pres">
      <dgm:prSet presAssocID="{11565299-BA21-4456-BF9C-E12F8F77E99A}" presName="ParentText" presStyleLbl="node1" presStyleIdx="0" presStyleCnt="3">
        <dgm:presLayoutVars>
          <dgm:chMax val="1"/>
          <dgm:chPref val="1"/>
          <dgm:bulletEnabled val="1"/>
        </dgm:presLayoutVars>
      </dgm:prSet>
      <dgm:spPr/>
    </dgm:pt>
    <dgm:pt modelId="{2387F2C9-9B73-42AA-A38F-16C08367E557}" type="pres">
      <dgm:prSet presAssocID="{11565299-BA21-4456-BF9C-E12F8F77E99A}" presName="ChildText" presStyleLbl="revTx" presStyleIdx="0" presStyleCnt="3">
        <dgm:presLayoutVars>
          <dgm:chMax val="0"/>
          <dgm:chPref val="0"/>
          <dgm:bulletEnabled val="1"/>
        </dgm:presLayoutVars>
      </dgm:prSet>
      <dgm:spPr/>
      <dgm:t>
        <a:bodyPr/>
        <a:lstStyle/>
        <a:p>
          <a:endParaRPr lang="en-US"/>
        </a:p>
      </dgm:t>
    </dgm:pt>
    <dgm:pt modelId="{B4382523-EDDC-4501-9BDC-028E07EA9737}" type="pres">
      <dgm:prSet presAssocID="{D4A59F2E-BEA1-486D-9560-D45FDE7949C6}" presName="sibTrans" presStyleCnt="0"/>
      <dgm:spPr/>
    </dgm:pt>
    <dgm:pt modelId="{EF6F802A-B115-4FD3-90BE-4A0927100C00}" type="pres">
      <dgm:prSet presAssocID="{FDB07205-1E5A-4FCE-9A00-60E1F014DFC3}" presName="composite" presStyleCnt="0"/>
      <dgm:spPr/>
    </dgm:pt>
    <dgm:pt modelId="{F80C92BF-97A2-4C40-BCDF-072E5FADEAD7}" type="pres">
      <dgm:prSet presAssocID="{FDB07205-1E5A-4FCE-9A00-60E1F014DFC3}" presName="bentUpArrow1" presStyleLbl="alignImgPlace1" presStyleIdx="1" presStyleCnt="2"/>
      <dgm:spPr/>
    </dgm:pt>
    <dgm:pt modelId="{E6A6671D-9471-4CAA-94B5-BDB6D9E602A8}" type="pres">
      <dgm:prSet presAssocID="{FDB07205-1E5A-4FCE-9A00-60E1F014DFC3}" presName="ParentText" presStyleLbl="node1" presStyleIdx="1" presStyleCnt="3">
        <dgm:presLayoutVars>
          <dgm:chMax val="1"/>
          <dgm:chPref val="1"/>
          <dgm:bulletEnabled val="1"/>
        </dgm:presLayoutVars>
      </dgm:prSet>
      <dgm:spPr/>
      <dgm:t>
        <a:bodyPr/>
        <a:lstStyle/>
        <a:p>
          <a:endParaRPr lang="en-US"/>
        </a:p>
      </dgm:t>
    </dgm:pt>
    <dgm:pt modelId="{BC4987FD-89E0-4924-A9DC-E8BE9BED0838}" type="pres">
      <dgm:prSet presAssocID="{FDB07205-1E5A-4FCE-9A00-60E1F014DFC3}" presName="ChildText" presStyleLbl="revTx" presStyleIdx="1" presStyleCnt="3">
        <dgm:presLayoutVars>
          <dgm:chMax val="0"/>
          <dgm:chPref val="0"/>
          <dgm:bulletEnabled val="1"/>
        </dgm:presLayoutVars>
      </dgm:prSet>
      <dgm:spPr/>
      <dgm:t>
        <a:bodyPr/>
        <a:lstStyle/>
        <a:p>
          <a:endParaRPr lang="en-US"/>
        </a:p>
      </dgm:t>
    </dgm:pt>
    <dgm:pt modelId="{90F5DDD5-2038-4833-8B52-A77883265191}" type="pres">
      <dgm:prSet presAssocID="{AD45204C-87FA-49E5-B3DE-FD3124CA1D38}" presName="sibTrans" presStyleCnt="0"/>
      <dgm:spPr/>
    </dgm:pt>
    <dgm:pt modelId="{A129735D-5E52-4715-8712-11FAA80286B2}" type="pres">
      <dgm:prSet presAssocID="{86EEF116-A3C9-4339-B29A-3998CC34A4E1}" presName="composite" presStyleCnt="0"/>
      <dgm:spPr/>
    </dgm:pt>
    <dgm:pt modelId="{39431C3B-3E7F-43EE-8429-C3168FD08D29}" type="pres">
      <dgm:prSet presAssocID="{86EEF116-A3C9-4339-B29A-3998CC34A4E1}" presName="ParentText" presStyleLbl="node1" presStyleIdx="2" presStyleCnt="3">
        <dgm:presLayoutVars>
          <dgm:chMax val="1"/>
          <dgm:chPref val="1"/>
          <dgm:bulletEnabled val="1"/>
        </dgm:presLayoutVars>
      </dgm:prSet>
      <dgm:spPr/>
      <dgm:t>
        <a:bodyPr/>
        <a:lstStyle/>
        <a:p>
          <a:endParaRPr lang="en-US"/>
        </a:p>
      </dgm:t>
    </dgm:pt>
    <dgm:pt modelId="{26C27FC3-5AF6-427A-8B4B-A5353173CA4A}" type="pres">
      <dgm:prSet presAssocID="{86EEF116-A3C9-4339-B29A-3998CC34A4E1}" presName="FinalChildText" presStyleLbl="revTx" presStyleIdx="2" presStyleCnt="3" custScaleX="111852" custLinFactNeighborX="12457" custLinFactNeighborY="444">
        <dgm:presLayoutVars>
          <dgm:chMax val="0"/>
          <dgm:chPref val="0"/>
          <dgm:bulletEnabled val="1"/>
        </dgm:presLayoutVars>
      </dgm:prSet>
      <dgm:spPr/>
    </dgm:pt>
  </dgm:ptLst>
  <dgm:cxnLst>
    <dgm:cxn modelId="{768E5584-F8F2-48B5-99C6-64C44D780494}" srcId="{86EEF116-A3C9-4339-B29A-3998CC34A4E1}" destId="{ACF7DCD5-5219-4BDC-BBEF-7E3C07343CC0}" srcOrd="0" destOrd="0" parTransId="{4DE7BDCE-F591-4AC7-8EEA-81FB61B6EEBE}" sibTransId="{37CB90EE-6075-4AEC-BB50-2C6E03C8CBFD}"/>
    <dgm:cxn modelId="{FFD442F8-586B-4B2B-B779-35D8B6162B9A}" type="presOf" srcId="{B5851503-BE98-4AE7-9F46-D7118587AAEA}" destId="{8ED46B82-3A1D-4166-8EC7-6C0B4EEE893C}" srcOrd="0" destOrd="0" presId="urn:microsoft.com/office/officeart/2005/8/layout/StepDownProcess"/>
    <dgm:cxn modelId="{E8C229BF-1906-419B-81BC-BD8E4F7969BB}" type="presOf" srcId="{394B3004-00E2-4CF9-86B9-B2E1EAE2A4DD}" destId="{BC4987FD-89E0-4924-A9DC-E8BE9BED0838}" srcOrd="0" destOrd="1" presId="urn:microsoft.com/office/officeart/2005/8/layout/StepDownProcess"/>
    <dgm:cxn modelId="{B49D5653-E6D7-4993-8F64-657A97E4E212}" type="presOf" srcId="{FDB07205-1E5A-4FCE-9A00-60E1F014DFC3}" destId="{E6A6671D-9471-4CAA-94B5-BDB6D9E602A8}" srcOrd="0" destOrd="0" presId="urn:microsoft.com/office/officeart/2005/8/layout/StepDownProcess"/>
    <dgm:cxn modelId="{A1613E32-71A3-42EA-AA48-A3447C7981EE}" srcId="{B5851503-BE98-4AE7-9F46-D7118587AAEA}" destId="{86EEF116-A3C9-4339-B29A-3998CC34A4E1}" srcOrd="2" destOrd="0" parTransId="{5199F69C-E67E-4290-883F-487C1EA6AF9A}" sibTransId="{D907DC9D-0D71-4A1F-883B-D27192098321}"/>
    <dgm:cxn modelId="{E91475EA-6837-46DA-A703-6454608DA7A1}" type="presOf" srcId="{ACF7DCD5-5219-4BDC-BBEF-7E3C07343CC0}" destId="{26C27FC3-5AF6-427A-8B4B-A5353173CA4A}" srcOrd="0" destOrd="0" presId="urn:microsoft.com/office/officeart/2005/8/layout/StepDownProcess"/>
    <dgm:cxn modelId="{9B967EB5-D5FB-4515-8CDB-DD11D49DB552}" type="presOf" srcId="{86EEF116-A3C9-4339-B29A-3998CC34A4E1}" destId="{39431C3B-3E7F-43EE-8429-C3168FD08D29}" srcOrd="0" destOrd="0" presId="urn:microsoft.com/office/officeart/2005/8/layout/StepDownProcess"/>
    <dgm:cxn modelId="{586D3A9F-25CF-4765-AE82-E18D11E76622}" srcId="{B5851503-BE98-4AE7-9F46-D7118587AAEA}" destId="{11565299-BA21-4456-BF9C-E12F8F77E99A}" srcOrd="0" destOrd="0" parTransId="{8CBCE4AC-39B1-4EBA-A101-B924D2FD1EDD}" sibTransId="{D4A59F2E-BEA1-486D-9560-D45FDE7949C6}"/>
    <dgm:cxn modelId="{22E4B759-15CD-4FD5-9630-8BD7618C0E2B}" srcId="{B5851503-BE98-4AE7-9F46-D7118587AAEA}" destId="{FDB07205-1E5A-4FCE-9A00-60E1F014DFC3}" srcOrd="1" destOrd="0" parTransId="{6214DE07-9C3D-4CC0-A1AC-F50886B2F275}" sibTransId="{AD45204C-87FA-49E5-B3DE-FD3124CA1D38}"/>
    <dgm:cxn modelId="{037EC028-FC2D-4FBD-A179-48447463CA45}" type="presOf" srcId="{11565299-BA21-4456-BF9C-E12F8F77E99A}" destId="{DF715345-F929-4984-8D43-A70FE8F84CD2}" srcOrd="0" destOrd="0" presId="urn:microsoft.com/office/officeart/2005/8/layout/StepDownProcess"/>
    <dgm:cxn modelId="{5217173E-433A-44F8-BBE3-13A1E8C0A951}" type="presOf" srcId="{09D2CB4F-318E-48AB-AA74-01F505BEFDD1}" destId="{BC4987FD-89E0-4924-A9DC-E8BE9BED0838}" srcOrd="0" destOrd="0" presId="urn:microsoft.com/office/officeart/2005/8/layout/StepDownProcess"/>
    <dgm:cxn modelId="{D880D7BE-65B0-42F5-A4B3-1624ADBB19B0}" srcId="{FDB07205-1E5A-4FCE-9A00-60E1F014DFC3}" destId="{394B3004-00E2-4CF9-86B9-B2E1EAE2A4DD}" srcOrd="1" destOrd="0" parTransId="{194C501A-D306-4A5F-B477-7C4DD54705C2}" sibTransId="{08005652-6E72-4AC5-A724-2E40E385A0A5}"/>
    <dgm:cxn modelId="{6EAAA532-28FB-4C6C-863F-8B90CB3BC475}" srcId="{FDB07205-1E5A-4FCE-9A00-60E1F014DFC3}" destId="{09D2CB4F-318E-48AB-AA74-01F505BEFDD1}" srcOrd="0" destOrd="0" parTransId="{E9566EDA-CB6C-43C9-904C-179AE691646D}" sibTransId="{0BBA203F-89C4-4105-BBCF-749566C6F487}"/>
    <dgm:cxn modelId="{E36224EC-119B-4D6B-8AB8-1A86B1D0924C}" srcId="{11565299-BA21-4456-BF9C-E12F8F77E99A}" destId="{81710257-249D-404C-B72C-6FB1DF786714}" srcOrd="0" destOrd="0" parTransId="{F5FF8208-CAA5-4A9B-9957-E95A435F0802}" sibTransId="{7D41ACA6-0449-4DB8-B335-FB0A639151E6}"/>
    <dgm:cxn modelId="{65392A37-4BBA-437E-A2CE-BC1AB692CB2D}" type="presOf" srcId="{760A3F1D-7158-4A75-AC09-E40927CC77BC}" destId="{2387F2C9-9B73-42AA-A38F-16C08367E557}" srcOrd="0" destOrd="1" presId="urn:microsoft.com/office/officeart/2005/8/layout/StepDownProcess"/>
    <dgm:cxn modelId="{4DA97308-5C50-4FA7-B691-DE5467F8A510}" srcId="{11565299-BA21-4456-BF9C-E12F8F77E99A}" destId="{760A3F1D-7158-4A75-AC09-E40927CC77BC}" srcOrd="1" destOrd="0" parTransId="{0505A18C-EB47-458D-9A5A-1B6FB4D0E55C}" sibTransId="{20D87570-B448-408F-BD75-1775C952DF30}"/>
    <dgm:cxn modelId="{80459E9C-EFF3-417E-8D93-0744BBBE596D}" type="presOf" srcId="{81710257-249D-404C-B72C-6FB1DF786714}" destId="{2387F2C9-9B73-42AA-A38F-16C08367E557}" srcOrd="0" destOrd="0" presId="urn:microsoft.com/office/officeart/2005/8/layout/StepDownProcess"/>
    <dgm:cxn modelId="{A93E8935-24E1-47D5-A7C4-BDE34DC20198}" type="presParOf" srcId="{8ED46B82-3A1D-4166-8EC7-6C0B4EEE893C}" destId="{9CE154F8-7467-4688-8274-82C7FD5AB4A8}" srcOrd="0" destOrd="0" presId="urn:microsoft.com/office/officeart/2005/8/layout/StepDownProcess"/>
    <dgm:cxn modelId="{5BA4229B-3E2F-4F21-A1C8-5C62DB468C69}" type="presParOf" srcId="{9CE154F8-7467-4688-8274-82C7FD5AB4A8}" destId="{57105C15-E956-4C7D-914E-41ECA51ED54B}" srcOrd="0" destOrd="0" presId="urn:microsoft.com/office/officeart/2005/8/layout/StepDownProcess"/>
    <dgm:cxn modelId="{670859D2-EB00-4284-AF91-F6E974A0D8CE}" type="presParOf" srcId="{9CE154F8-7467-4688-8274-82C7FD5AB4A8}" destId="{DF715345-F929-4984-8D43-A70FE8F84CD2}" srcOrd="1" destOrd="0" presId="urn:microsoft.com/office/officeart/2005/8/layout/StepDownProcess"/>
    <dgm:cxn modelId="{05A28735-C59C-45DF-A18F-F3E3DAC24857}" type="presParOf" srcId="{9CE154F8-7467-4688-8274-82C7FD5AB4A8}" destId="{2387F2C9-9B73-42AA-A38F-16C08367E557}" srcOrd="2" destOrd="0" presId="urn:microsoft.com/office/officeart/2005/8/layout/StepDownProcess"/>
    <dgm:cxn modelId="{A83821A8-3A7F-4C4C-9694-5B10A4BDB76F}" type="presParOf" srcId="{8ED46B82-3A1D-4166-8EC7-6C0B4EEE893C}" destId="{B4382523-EDDC-4501-9BDC-028E07EA9737}" srcOrd="1" destOrd="0" presId="urn:microsoft.com/office/officeart/2005/8/layout/StepDownProcess"/>
    <dgm:cxn modelId="{E6A6504C-3063-49E9-836B-A0984359A32B}" type="presParOf" srcId="{8ED46B82-3A1D-4166-8EC7-6C0B4EEE893C}" destId="{EF6F802A-B115-4FD3-90BE-4A0927100C00}" srcOrd="2" destOrd="0" presId="urn:microsoft.com/office/officeart/2005/8/layout/StepDownProcess"/>
    <dgm:cxn modelId="{560DACA4-0CB6-44EB-9E5F-0883D7F1612E}" type="presParOf" srcId="{EF6F802A-B115-4FD3-90BE-4A0927100C00}" destId="{F80C92BF-97A2-4C40-BCDF-072E5FADEAD7}" srcOrd="0" destOrd="0" presId="urn:microsoft.com/office/officeart/2005/8/layout/StepDownProcess"/>
    <dgm:cxn modelId="{37C76D21-18F3-4E1C-A5BF-ABF81D6337A9}" type="presParOf" srcId="{EF6F802A-B115-4FD3-90BE-4A0927100C00}" destId="{E6A6671D-9471-4CAA-94B5-BDB6D9E602A8}" srcOrd="1" destOrd="0" presId="urn:microsoft.com/office/officeart/2005/8/layout/StepDownProcess"/>
    <dgm:cxn modelId="{3799729B-A8BA-4C62-B42C-4392340D4876}" type="presParOf" srcId="{EF6F802A-B115-4FD3-90BE-4A0927100C00}" destId="{BC4987FD-89E0-4924-A9DC-E8BE9BED0838}" srcOrd="2" destOrd="0" presId="urn:microsoft.com/office/officeart/2005/8/layout/StepDownProcess"/>
    <dgm:cxn modelId="{DBCBCFD7-AD12-4F3F-98C4-293A7F93179D}" type="presParOf" srcId="{8ED46B82-3A1D-4166-8EC7-6C0B4EEE893C}" destId="{90F5DDD5-2038-4833-8B52-A77883265191}" srcOrd="3" destOrd="0" presId="urn:microsoft.com/office/officeart/2005/8/layout/StepDownProcess"/>
    <dgm:cxn modelId="{FF30060F-F15A-4399-AD58-2CCF4F56BB6B}" type="presParOf" srcId="{8ED46B82-3A1D-4166-8EC7-6C0B4EEE893C}" destId="{A129735D-5E52-4715-8712-11FAA80286B2}" srcOrd="4" destOrd="0" presId="urn:microsoft.com/office/officeart/2005/8/layout/StepDownProcess"/>
    <dgm:cxn modelId="{69568CC0-9A67-465D-AC2E-E2FDC338A98F}" type="presParOf" srcId="{A129735D-5E52-4715-8712-11FAA80286B2}" destId="{39431C3B-3E7F-43EE-8429-C3168FD08D29}" srcOrd="0" destOrd="0" presId="urn:microsoft.com/office/officeart/2005/8/layout/StepDownProcess"/>
    <dgm:cxn modelId="{B2430FE3-4336-49A3-8A6E-8E5853EEA752}" type="presParOf" srcId="{A129735D-5E52-4715-8712-11FAA80286B2}" destId="{26C27FC3-5AF6-427A-8B4B-A5353173CA4A}"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05C15-E956-4C7D-914E-41ECA51ED54B}">
      <dsp:nvSpPr>
        <dsp:cNvPr id="0" name=""/>
        <dsp:cNvSpPr/>
      </dsp:nvSpPr>
      <dsp:spPr>
        <a:xfrm rot="5400000">
          <a:off x="448061" y="1187375"/>
          <a:ext cx="1050131" cy="1195537"/>
        </a:xfrm>
        <a:prstGeom prst="bentUpArrow">
          <a:avLst>
            <a:gd name="adj1" fmla="val 32840"/>
            <a:gd name="adj2" fmla="val 25000"/>
            <a:gd name="adj3" fmla="val 35780"/>
          </a:avLst>
        </a:prstGeom>
        <a:solidFill>
          <a:schemeClr val="dk1">
            <a:tint val="40000"/>
            <a:hueOff val="0"/>
            <a:satOff val="0"/>
            <a:lumOff val="0"/>
            <a:alphaOff val="0"/>
          </a:schemeClr>
        </a:solidFill>
        <a:ln w="55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15345-F929-4984-8D43-A70FE8F84CD2}">
      <dsp:nvSpPr>
        <dsp:cNvPr id="0" name=""/>
        <dsp:cNvSpPr/>
      </dsp:nvSpPr>
      <dsp:spPr>
        <a:xfrm>
          <a:off x="169840" y="23283"/>
          <a:ext cx="1767802" cy="1237404"/>
        </a:xfrm>
        <a:prstGeom prst="roundRect">
          <a:avLst>
            <a:gd name="adj" fmla="val 16670"/>
          </a:avLst>
        </a:prstGeom>
        <a:solidFill>
          <a:schemeClr val="lt1">
            <a:hueOff val="0"/>
            <a:satOff val="0"/>
            <a:lumOff val="0"/>
            <a:alphaOff val="0"/>
          </a:schemeClr>
        </a:solidFill>
        <a:ln w="55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Flipped</a:t>
          </a:r>
          <a:endParaRPr lang="en-US" sz="2500" kern="1200" dirty="0"/>
        </a:p>
      </dsp:txBody>
      <dsp:txXfrm>
        <a:off x="230256" y="83699"/>
        <a:ext cx="1646970" cy="1116572"/>
      </dsp:txXfrm>
    </dsp:sp>
    <dsp:sp modelId="{2387F2C9-9B73-42AA-A38F-16C08367E557}">
      <dsp:nvSpPr>
        <dsp:cNvPr id="0" name=""/>
        <dsp:cNvSpPr/>
      </dsp:nvSpPr>
      <dsp:spPr>
        <a:xfrm>
          <a:off x="1937643" y="141298"/>
          <a:ext cx="1285731"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All activities</a:t>
          </a:r>
          <a:endParaRPr lang="en-US" sz="1400" kern="1200" dirty="0"/>
        </a:p>
        <a:p>
          <a:pPr marL="114300" lvl="1" indent="-114300" algn="l" defTabSz="622300">
            <a:lnSpc>
              <a:spcPct val="90000"/>
            </a:lnSpc>
            <a:spcBef>
              <a:spcPct val="0"/>
            </a:spcBef>
            <a:spcAft>
              <a:spcPct val="15000"/>
            </a:spcAft>
            <a:buChar char="••"/>
          </a:pPr>
          <a:r>
            <a:rPr lang="en-US" sz="1400" kern="1200" dirty="0" smtClean="0"/>
            <a:t>No lectures</a:t>
          </a:r>
          <a:endParaRPr lang="en-US" sz="1400" kern="1200" dirty="0"/>
        </a:p>
      </dsp:txBody>
      <dsp:txXfrm>
        <a:off x="1937643" y="141298"/>
        <a:ext cx="1285731" cy="1000125"/>
      </dsp:txXfrm>
    </dsp:sp>
    <dsp:sp modelId="{F80C92BF-97A2-4C40-BCDF-072E5FADEAD7}">
      <dsp:nvSpPr>
        <dsp:cNvPr id="0" name=""/>
        <dsp:cNvSpPr/>
      </dsp:nvSpPr>
      <dsp:spPr>
        <a:xfrm rot="5400000">
          <a:off x="1913757" y="2577389"/>
          <a:ext cx="1050131" cy="1195537"/>
        </a:xfrm>
        <a:prstGeom prst="bentUpArrow">
          <a:avLst>
            <a:gd name="adj1" fmla="val 32840"/>
            <a:gd name="adj2" fmla="val 25000"/>
            <a:gd name="adj3" fmla="val 35780"/>
          </a:avLst>
        </a:prstGeom>
        <a:solidFill>
          <a:schemeClr val="dk1">
            <a:tint val="40000"/>
            <a:hueOff val="0"/>
            <a:satOff val="0"/>
            <a:lumOff val="0"/>
            <a:alphaOff val="0"/>
          </a:schemeClr>
        </a:solidFill>
        <a:ln w="55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A6671D-9471-4CAA-94B5-BDB6D9E602A8}">
      <dsp:nvSpPr>
        <dsp:cNvPr id="0" name=""/>
        <dsp:cNvSpPr/>
      </dsp:nvSpPr>
      <dsp:spPr>
        <a:xfrm>
          <a:off x="1635536" y="1413297"/>
          <a:ext cx="1767802" cy="1237404"/>
        </a:xfrm>
        <a:prstGeom prst="roundRect">
          <a:avLst>
            <a:gd name="adj" fmla="val 16670"/>
          </a:avLst>
        </a:prstGeom>
        <a:solidFill>
          <a:schemeClr val="lt1">
            <a:hueOff val="0"/>
            <a:satOff val="0"/>
            <a:lumOff val="0"/>
            <a:alphaOff val="0"/>
          </a:schemeClr>
        </a:solidFill>
        <a:ln w="55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Blended</a:t>
          </a:r>
          <a:endParaRPr lang="en-US" sz="2500" kern="1200" dirty="0"/>
        </a:p>
      </dsp:txBody>
      <dsp:txXfrm>
        <a:off x="1695952" y="1473713"/>
        <a:ext cx="1646970" cy="1116572"/>
      </dsp:txXfrm>
    </dsp:sp>
    <dsp:sp modelId="{BC4987FD-89E0-4924-A9DC-E8BE9BED0838}">
      <dsp:nvSpPr>
        <dsp:cNvPr id="0" name=""/>
        <dsp:cNvSpPr/>
      </dsp:nvSpPr>
      <dsp:spPr>
        <a:xfrm>
          <a:off x="3403339" y="1531312"/>
          <a:ext cx="1285731"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t>Some activities</a:t>
          </a:r>
          <a:endParaRPr lang="en-US" sz="1400" kern="1200" dirty="0"/>
        </a:p>
        <a:p>
          <a:pPr marL="114300" lvl="1" indent="-114300" algn="l" defTabSz="622300">
            <a:lnSpc>
              <a:spcPct val="90000"/>
            </a:lnSpc>
            <a:spcBef>
              <a:spcPct val="0"/>
            </a:spcBef>
            <a:spcAft>
              <a:spcPct val="15000"/>
            </a:spcAft>
            <a:buChar char="••"/>
          </a:pPr>
          <a:r>
            <a:rPr lang="en-US" sz="1400" kern="1200" dirty="0" smtClean="0"/>
            <a:t>Some </a:t>
          </a:r>
          <a:r>
            <a:rPr lang="en-US" sz="1400" kern="1200" dirty="0" err="1" smtClean="0"/>
            <a:t>ppts</a:t>
          </a:r>
          <a:endParaRPr lang="en-US" sz="1400" kern="1200" dirty="0"/>
        </a:p>
      </dsp:txBody>
      <dsp:txXfrm>
        <a:off x="3403339" y="1531312"/>
        <a:ext cx="1285731" cy="1000125"/>
      </dsp:txXfrm>
    </dsp:sp>
    <dsp:sp modelId="{39431C3B-3E7F-43EE-8429-C3168FD08D29}">
      <dsp:nvSpPr>
        <dsp:cNvPr id="0" name=""/>
        <dsp:cNvSpPr/>
      </dsp:nvSpPr>
      <dsp:spPr>
        <a:xfrm>
          <a:off x="3101233" y="2803311"/>
          <a:ext cx="1767802" cy="1237404"/>
        </a:xfrm>
        <a:prstGeom prst="roundRect">
          <a:avLst>
            <a:gd name="adj" fmla="val 16670"/>
          </a:avLst>
        </a:prstGeom>
        <a:solidFill>
          <a:schemeClr val="lt1">
            <a:hueOff val="0"/>
            <a:satOff val="0"/>
            <a:lumOff val="0"/>
            <a:alphaOff val="0"/>
          </a:schemeClr>
        </a:solidFill>
        <a:ln w="55000" cap="flat" cmpd="thickThin"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Student-Centered</a:t>
          </a:r>
          <a:endParaRPr lang="en-US" sz="2500" kern="1200" dirty="0"/>
        </a:p>
      </dsp:txBody>
      <dsp:txXfrm>
        <a:off x="3161649" y="2863727"/>
        <a:ext cx="1646970" cy="1116572"/>
      </dsp:txXfrm>
    </dsp:sp>
    <dsp:sp modelId="{26C27FC3-5AF6-427A-8B4B-A5353173CA4A}">
      <dsp:nvSpPr>
        <dsp:cNvPr id="0" name=""/>
        <dsp:cNvSpPr/>
      </dsp:nvSpPr>
      <dsp:spPr>
        <a:xfrm>
          <a:off x="4953007" y="2925766"/>
          <a:ext cx="1438116"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Worry less about language and more about focus</a:t>
          </a:r>
          <a:endParaRPr lang="en-US" sz="1200" kern="1200" dirty="0"/>
        </a:p>
      </dsp:txBody>
      <dsp:txXfrm>
        <a:off x="4953007" y="2925766"/>
        <a:ext cx="1438116" cy="100012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CAAE5-BAC0-4671-8575-19E25ACDC441}" type="datetimeFigureOut">
              <a:rPr lang="en-US" smtClean="0"/>
              <a:t>5/18/2016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623E9-95A8-41DF-B954-8AFAB2351DA4}" type="slidenum">
              <a:rPr lang="en-US" smtClean="0"/>
              <a:t>‹#›</a:t>
            </a:fld>
            <a:endParaRPr lang="en-US"/>
          </a:p>
        </p:txBody>
      </p:sp>
    </p:spTree>
    <p:extLst>
      <p:ext uri="{BB962C8B-B14F-4D97-AF65-F5344CB8AC3E}">
        <p14:creationId xmlns:p14="http://schemas.microsoft.com/office/powerpoint/2010/main" val="357698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B15093-9CAA-418E-9C51-6DD17E2CA588}" type="slidenum">
              <a:rPr lang="en-US" smtClean="0"/>
              <a:t>15</a:t>
            </a:fld>
            <a:endParaRPr lang="en-US"/>
          </a:p>
        </p:txBody>
      </p:sp>
    </p:spTree>
    <p:extLst>
      <p:ext uri="{BB962C8B-B14F-4D97-AF65-F5344CB8AC3E}">
        <p14:creationId xmlns:p14="http://schemas.microsoft.com/office/powerpoint/2010/main" val="402250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24</a:t>
            </a:fld>
            <a:endParaRPr lang="en-US"/>
          </a:p>
        </p:txBody>
      </p:sp>
    </p:spTree>
    <p:extLst>
      <p:ext uri="{BB962C8B-B14F-4D97-AF65-F5344CB8AC3E}">
        <p14:creationId xmlns:p14="http://schemas.microsoft.com/office/powerpoint/2010/main" val="148823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25</a:t>
            </a:fld>
            <a:endParaRPr lang="en-US"/>
          </a:p>
        </p:txBody>
      </p:sp>
    </p:spTree>
    <p:extLst>
      <p:ext uri="{BB962C8B-B14F-4D97-AF65-F5344CB8AC3E}">
        <p14:creationId xmlns:p14="http://schemas.microsoft.com/office/powerpoint/2010/main" val="194719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26</a:t>
            </a:fld>
            <a:endParaRPr lang="en-US"/>
          </a:p>
        </p:txBody>
      </p:sp>
    </p:spTree>
    <p:extLst>
      <p:ext uri="{BB962C8B-B14F-4D97-AF65-F5344CB8AC3E}">
        <p14:creationId xmlns:p14="http://schemas.microsoft.com/office/powerpoint/2010/main" val="4220972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past we have attempted to do these kinds of demonstrations with students at the front of the lecture hall.  It’s not the same.  Better for each table to work on their own activity, after which I attempt to pull together what we have learned from each.  </a:t>
            </a:r>
          </a:p>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27</a:t>
            </a:fld>
            <a:endParaRPr lang="en-US"/>
          </a:p>
        </p:txBody>
      </p:sp>
    </p:spTree>
    <p:extLst>
      <p:ext uri="{BB962C8B-B14F-4D97-AF65-F5344CB8AC3E}">
        <p14:creationId xmlns:p14="http://schemas.microsoft.com/office/powerpoint/2010/main" val="54267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28</a:t>
            </a:fld>
            <a:endParaRPr lang="en-US"/>
          </a:p>
        </p:txBody>
      </p:sp>
    </p:spTree>
    <p:extLst>
      <p:ext uri="{BB962C8B-B14F-4D97-AF65-F5344CB8AC3E}">
        <p14:creationId xmlns:p14="http://schemas.microsoft.com/office/powerpoint/2010/main" val="161320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29</a:t>
            </a:fld>
            <a:endParaRPr lang="en-US"/>
          </a:p>
        </p:txBody>
      </p:sp>
    </p:spTree>
    <p:extLst>
      <p:ext uri="{BB962C8B-B14F-4D97-AF65-F5344CB8AC3E}">
        <p14:creationId xmlns:p14="http://schemas.microsoft.com/office/powerpoint/2010/main" val="254702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30</a:t>
            </a:fld>
            <a:endParaRPr lang="en-US"/>
          </a:p>
        </p:txBody>
      </p:sp>
    </p:spTree>
    <p:extLst>
      <p:ext uri="{BB962C8B-B14F-4D97-AF65-F5344CB8AC3E}">
        <p14:creationId xmlns:p14="http://schemas.microsoft.com/office/powerpoint/2010/main" val="3831267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31</a:t>
            </a:fld>
            <a:endParaRPr lang="en-US"/>
          </a:p>
        </p:txBody>
      </p:sp>
    </p:spTree>
    <p:extLst>
      <p:ext uri="{BB962C8B-B14F-4D97-AF65-F5344CB8AC3E}">
        <p14:creationId xmlns:p14="http://schemas.microsoft.com/office/powerpoint/2010/main" val="1992088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32</a:t>
            </a:fld>
            <a:endParaRPr lang="en-US"/>
          </a:p>
        </p:txBody>
      </p:sp>
    </p:spTree>
    <p:extLst>
      <p:ext uri="{BB962C8B-B14F-4D97-AF65-F5344CB8AC3E}">
        <p14:creationId xmlns:p14="http://schemas.microsoft.com/office/powerpoint/2010/main" val="183015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16</a:t>
            </a:fld>
            <a:endParaRPr lang="en-US"/>
          </a:p>
        </p:txBody>
      </p:sp>
    </p:spTree>
    <p:extLst>
      <p:ext uri="{BB962C8B-B14F-4D97-AF65-F5344CB8AC3E}">
        <p14:creationId xmlns:p14="http://schemas.microsoft.com/office/powerpoint/2010/main" val="267755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17</a:t>
            </a:fld>
            <a:endParaRPr lang="en-US"/>
          </a:p>
        </p:txBody>
      </p:sp>
    </p:spTree>
    <p:extLst>
      <p:ext uri="{BB962C8B-B14F-4D97-AF65-F5344CB8AC3E}">
        <p14:creationId xmlns:p14="http://schemas.microsoft.com/office/powerpoint/2010/main" val="213683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18</a:t>
            </a:fld>
            <a:endParaRPr lang="en-US"/>
          </a:p>
        </p:txBody>
      </p:sp>
    </p:spTree>
    <p:extLst>
      <p:ext uri="{BB962C8B-B14F-4D97-AF65-F5344CB8AC3E}">
        <p14:creationId xmlns:p14="http://schemas.microsoft.com/office/powerpoint/2010/main" val="2155782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19</a:t>
            </a:fld>
            <a:endParaRPr lang="en-US"/>
          </a:p>
        </p:txBody>
      </p:sp>
    </p:spTree>
    <p:extLst>
      <p:ext uri="{BB962C8B-B14F-4D97-AF65-F5344CB8AC3E}">
        <p14:creationId xmlns:p14="http://schemas.microsoft.com/office/powerpoint/2010/main" val="249072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20</a:t>
            </a:fld>
            <a:endParaRPr lang="en-US"/>
          </a:p>
        </p:txBody>
      </p:sp>
    </p:spTree>
    <p:extLst>
      <p:ext uri="{BB962C8B-B14F-4D97-AF65-F5344CB8AC3E}">
        <p14:creationId xmlns:p14="http://schemas.microsoft.com/office/powerpoint/2010/main" val="144689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21</a:t>
            </a:fld>
            <a:endParaRPr lang="en-US"/>
          </a:p>
        </p:txBody>
      </p:sp>
    </p:spTree>
    <p:extLst>
      <p:ext uri="{BB962C8B-B14F-4D97-AF65-F5344CB8AC3E}">
        <p14:creationId xmlns:p14="http://schemas.microsoft.com/office/powerpoint/2010/main" val="2044845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22</a:t>
            </a:fld>
            <a:endParaRPr lang="en-US"/>
          </a:p>
        </p:txBody>
      </p:sp>
    </p:spTree>
    <p:extLst>
      <p:ext uri="{BB962C8B-B14F-4D97-AF65-F5344CB8AC3E}">
        <p14:creationId xmlns:p14="http://schemas.microsoft.com/office/powerpoint/2010/main" val="117166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5093-9CAA-418E-9C51-6DD17E2CA588}" type="slidenum">
              <a:rPr lang="en-US" smtClean="0"/>
              <a:t>23</a:t>
            </a:fld>
            <a:endParaRPr lang="en-US"/>
          </a:p>
        </p:txBody>
      </p:sp>
    </p:spTree>
    <p:extLst>
      <p:ext uri="{BB962C8B-B14F-4D97-AF65-F5344CB8AC3E}">
        <p14:creationId xmlns:p14="http://schemas.microsoft.com/office/powerpoint/2010/main" val="3805647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92EB070-52A5-418E-8DF5-14917392C309}" type="datetimeFigureOut">
              <a:rPr lang="en-US" smtClean="0"/>
              <a:t>5/11/2016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F93C12F-DEEB-4A96-A7E6-F8E5B474B8A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93C12F-DEEB-4A96-A7E6-F8E5B474B8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93C12F-DEEB-4A96-A7E6-F8E5B474B8A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93C12F-DEEB-4A96-A7E6-F8E5B474B8A6}"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F93C12F-DEEB-4A96-A7E6-F8E5B474B8A6}"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F93C12F-DEEB-4A96-A7E6-F8E5B474B8A6}"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8F93C12F-DEEB-4A96-A7E6-F8E5B474B8A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8F93C12F-DEEB-4A96-A7E6-F8E5B474B8A6}"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92EB070-52A5-418E-8DF5-14917392C309}" type="datetimeFigureOut">
              <a:rPr lang="en-US" smtClean="0"/>
              <a:t>5/11/2016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8F93C12F-DEEB-4A96-A7E6-F8E5B474B8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92EB070-52A5-418E-8DF5-14917392C309}" type="datetimeFigureOut">
              <a:rPr lang="en-US" smtClean="0"/>
              <a:t>5/11/2016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F93C12F-DEEB-4A96-A7E6-F8E5B474B8A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92EB070-52A5-418E-8DF5-14917392C309}" type="datetimeFigureOut">
              <a:rPr lang="en-US" smtClean="0"/>
              <a:t>5/11/2016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F93C12F-DEEB-4A96-A7E6-F8E5B474B8A6}"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92EB070-52A5-418E-8DF5-14917392C309}" type="datetimeFigureOut">
              <a:rPr lang="en-US" smtClean="0"/>
              <a:t>5/11/2016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8F93C12F-DEEB-4A96-A7E6-F8E5B474B8A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rossmanchance.com/applets/NormCalc.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rayens@uky.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0"/>
            <a:ext cx="8458200" cy="2744162"/>
          </a:xfrm>
        </p:spPr>
        <p:txBody>
          <a:bodyPr>
            <a:noAutofit/>
          </a:bodyPr>
          <a:lstStyle/>
          <a:p>
            <a:r>
              <a:rPr lang="en-US" sz="4000" dirty="0" smtClean="0">
                <a:effectLst/>
              </a:rPr>
              <a:t>Student-Centered Learning:</a:t>
            </a:r>
            <a:r>
              <a:rPr lang="en-US" sz="4000" dirty="0">
                <a:effectLst/>
              </a:rPr>
              <a:t/>
            </a:r>
            <a:br>
              <a:rPr lang="en-US" sz="4000" dirty="0">
                <a:effectLst/>
              </a:rPr>
            </a:br>
            <a:r>
              <a:rPr lang="en-US" sz="4000" dirty="0" smtClean="0">
                <a:effectLst/>
              </a:rPr>
              <a:t>Room Design Matters</a:t>
            </a:r>
            <a:r>
              <a:rPr lang="en-US" sz="2400" dirty="0" smtClean="0">
                <a:effectLst/>
              </a:rPr>
              <a:t/>
            </a:r>
            <a:br>
              <a:rPr lang="en-US" sz="2400" dirty="0" smtClean="0">
                <a:effectLst/>
              </a:rPr>
            </a:br>
            <a:r>
              <a:rPr lang="en-US" sz="1800" dirty="0" smtClean="0">
                <a:effectLst/>
              </a:rPr>
              <a:t>William S. Rayens</a:t>
            </a:r>
            <a:br>
              <a:rPr lang="en-US" sz="1800" dirty="0" smtClean="0">
                <a:effectLst/>
              </a:rPr>
            </a:br>
            <a:r>
              <a:rPr lang="en-US" sz="1800" dirty="0" smtClean="0">
                <a:effectLst/>
              </a:rPr>
              <a:t>Department of Statistics </a:t>
            </a:r>
            <a:br>
              <a:rPr lang="en-US" sz="1800" dirty="0" smtClean="0">
                <a:effectLst/>
              </a:rPr>
            </a:br>
            <a:r>
              <a:rPr lang="en-US" sz="1800" dirty="0" smtClean="0">
                <a:effectLst/>
              </a:rPr>
              <a:t>University of Kentucky</a:t>
            </a:r>
            <a:endParaRPr lang="en-US" sz="1800" dirty="0">
              <a:effectLst/>
            </a:endParaRPr>
          </a:p>
        </p:txBody>
      </p:sp>
    </p:spTree>
    <p:extLst>
      <p:ext uri="{BB962C8B-B14F-4D97-AF65-F5344CB8AC3E}">
        <p14:creationId xmlns:p14="http://schemas.microsoft.com/office/powerpoint/2010/main" val="41479518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solidFill>
                  <a:srgbClr val="002060"/>
                </a:solidFill>
              </a:rPr>
              <a:t>Evolution for STA 210</a:t>
            </a:r>
            <a:endParaRPr lang="en-US" dirty="0">
              <a:solidFill>
                <a:srgbClr val="002060"/>
              </a:solidFill>
            </a:endParaRPr>
          </a:p>
        </p:txBody>
      </p:sp>
      <p:graphicFrame>
        <p:nvGraphicFramePr>
          <p:cNvPr id="5" name="Diagram 4"/>
          <p:cNvGraphicFramePr/>
          <p:nvPr>
            <p:extLst>
              <p:ext uri="{D42A27DB-BD31-4B8C-83A1-F6EECF244321}">
                <p14:modId xmlns:p14="http://schemas.microsoft.com/office/powerpoint/2010/main" val="1926443106"/>
              </p:ext>
            </p:extLst>
          </p:nvPr>
        </p:nvGraphicFramePr>
        <p:xfrm>
          <a:off x="685800" y="1417638"/>
          <a:ext cx="6400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753100" y="1425012"/>
            <a:ext cx="2133600" cy="1754326"/>
          </a:xfrm>
          <a:prstGeom prst="rect">
            <a:avLst/>
          </a:prstGeom>
          <a:noFill/>
        </p:spPr>
        <p:txBody>
          <a:bodyPr wrap="square" rtlCol="0">
            <a:spAutoFit/>
          </a:bodyPr>
          <a:lstStyle/>
          <a:p>
            <a:r>
              <a:rPr lang="en-US" b="1" dirty="0" smtClean="0">
                <a:solidFill>
                  <a:srgbClr val="FF0000"/>
                </a:solidFill>
              </a:rPr>
              <a:t>Different talk entirely.</a:t>
            </a:r>
          </a:p>
          <a:p>
            <a:endParaRPr lang="en-US" b="1" dirty="0">
              <a:solidFill>
                <a:srgbClr val="FF0000"/>
              </a:solidFill>
            </a:endParaRPr>
          </a:p>
          <a:p>
            <a:r>
              <a:rPr lang="en-US" b="1" dirty="0" smtClean="0">
                <a:solidFill>
                  <a:srgbClr val="FF0000"/>
                </a:solidFill>
              </a:rPr>
              <a:t>We will stay focused on classroom space.</a:t>
            </a:r>
          </a:p>
        </p:txBody>
      </p:sp>
    </p:spTree>
    <p:extLst>
      <p:ext uri="{BB962C8B-B14F-4D97-AF65-F5344CB8AC3E}">
        <p14:creationId xmlns:p14="http://schemas.microsoft.com/office/powerpoint/2010/main" val="42432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722" y="1417638"/>
            <a:ext cx="4038600" cy="4309871"/>
          </a:xfrm>
        </p:spPr>
        <p:txBody>
          <a:bodyPr>
            <a:normAutofit fontScale="92500" lnSpcReduction="20000"/>
          </a:bodyPr>
          <a:lstStyle/>
          <a:p>
            <a:r>
              <a:rPr lang="en-US" dirty="0" smtClean="0"/>
              <a:t>Most of our large STA 210 classes have been taught in rooms identical to what is shown here.</a:t>
            </a:r>
            <a:endParaRPr lang="en-US" dirty="0" smtClean="0"/>
          </a:p>
          <a:p>
            <a:pPr marL="109728" indent="0">
              <a:buNone/>
            </a:pPr>
            <a:endParaRPr lang="en-US" dirty="0" smtClean="0"/>
          </a:p>
          <a:p>
            <a:r>
              <a:rPr lang="en-US" dirty="0" smtClean="0"/>
              <a:t>Designed in the 1970s for classic lecture formats.</a:t>
            </a:r>
            <a:endParaRPr lang="en-US" dirty="0" smtClean="0"/>
          </a:p>
          <a:p>
            <a:endParaRPr lang="en-US" dirty="0" smtClean="0"/>
          </a:p>
          <a:p>
            <a:r>
              <a:rPr lang="en-US" dirty="0" smtClean="0"/>
              <a:t>Challenging to involve students.</a:t>
            </a:r>
            <a:endParaRPr lang="en-US" dirty="0" smtClean="0"/>
          </a:p>
          <a:p>
            <a:pPr marL="109728" indent="0">
              <a:buNone/>
            </a:pPr>
            <a:endParaRPr lang="en-US" dirty="0" smtClean="0"/>
          </a:p>
          <a:p>
            <a:endParaRPr lang="en-US" dirty="0" smtClean="0"/>
          </a:p>
        </p:txBody>
      </p:sp>
      <p:sp>
        <p:nvSpPr>
          <p:cNvPr id="3" name="Title 2"/>
          <p:cNvSpPr>
            <a:spLocks noGrp="1"/>
          </p:cNvSpPr>
          <p:nvPr>
            <p:ph type="title"/>
          </p:nvPr>
        </p:nvSpPr>
        <p:spPr/>
        <p:txBody>
          <a:bodyPr/>
          <a:lstStyle/>
          <a:p>
            <a:r>
              <a:rPr lang="en-US" dirty="0" smtClean="0">
                <a:solidFill>
                  <a:srgbClr val="002060"/>
                </a:solidFill>
              </a:rPr>
              <a:t>Lecture Halls</a:t>
            </a:r>
            <a:endParaRPr lang="en-US" dirty="0">
              <a:solidFill>
                <a:srgbClr val="002060"/>
              </a:solidFill>
            </a:endParaRPr>
          </a:p>
        </p:txBody>
      </p:sp>
      <p:pic>
        <p:nvPicPr>
          <p:cNvPr id="4" name="Picture 3"/>
          <p:cNvPicPr/>
          <p:nvPr/>
        </p:nvPicPr>
        <p:blipFill rotWithShape="1">
          <a:blip r:embed="rId2"/>
          <a:srcRect l="22124" t="21439" r="74569" b="63375"/>
          <a:stretch/>
        </p:blipFill>
        <p:spPr bwMode="auto">
          <a:xfrm>
            <a:off x="4589929" y="533400"/>
            <a:ext cx="4276725" cy="556260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4723856" y="1143000"/>
            <a:ext cx="3962944" cy="369332"/>
          </a:xfrm>
          <a:prstGeom prst="rect">
            <a:avLst/>
          </a:prstGeom>
          <a:noFill/>
        </p:spPr>
        <p:txBody>
          <a:bodyPr wrap="none" rtlCol="0">
            <a:spAutoFit/>
          </a:bodyPr>
          <a:lstStyle/>
          <a:p>
            <a:r>
              <a:rPr lang="en-US" b="1" dirty="0" smtClean="0"/>
              <a:t>Whitehall Classroom Building 110</a:t>
            </a:r>
            <a:endParaRPr lang="en-US" b="1" dirty="0"/>
          </a:p>
        </p:txBody>
      </p:sp>
    </p:spTree>
    <p:extLst>
      <p:ext uri="{BB962C8B-B14F-4D97-AF65-F5344CB8AC3E}">
        <p14:creationId xmlns:p14="http://schemas.microsoft.com/office/powerpoint/2010/main" val="2164230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722" y="1417638"/>
            <a:ext cx="4038600" cy="4309871"/>
          </a:xfrm>
        </p:spPr>
        <p:txBody>
          <a:bodyPr>
            <a:normAutofit/>
          </a:bodyPr>
          <a:lstStyle/>
          <a:p>
            <a:r>
              <a:rPr lang="en-US" dirty="0" smtClean="0"/>
              <a:t>Floating mics</a:t>
            </a:r>
          </a:p>
          <a:p>
            <a:r>
              <a:rPr lang="en-US" dirty="0" smtClean="0"/>
              <a:t>Clickers</a:t>
            </a:r>
          </a:p>
          <a:p>
            <a:r>
              <a:rPr lang="en-US" dirty="0" smtClean="0"/>
              <a:t>Down-front demos</a:t>
            </a:r>
          </a:p>
          <a:p>
            <a:r>
              <a:rPr lang="en-US" dirty="0" smtClean="0"/>
              <a:t>Hallway and outside activities</a:t>
            </a:r>
          </a:p>
          <a:p>
            <a:r>
              <a:rPr lang="en-US" dirty="0" smtClean="0"/>
              <a:t>Think-pair-share</a:t>
            </a:r>
          </a:p>
          <a:p>
            <a:r>
              <a:rPr lang="en-US" dirty="0" smtClean="0"/>
              <a:t>Using technology to help as much as possible</a:t>
            </a:r>
            <a:endParaRPr lang="en-US" dirty="0" smtClean="0"/>
          </a:p>
          <a:p>
            <a:pPr marL="109728" indent="0">
              <a:buNone/>
            </a:pPr>
            <a:endParaRPr lang="en-US" dirty="0" smtClean="0"/>
          </a:p>
          <a:p>
            <a:pPr marL="109728" indent="0">
              <a:buNone/>
            </a:pPr>
            <a:endParaRPr lang="en-US" dirty="0" smtClean="0"/>
          </a:p>
          <a:p>
            <a:endParaRPr lang="en-US" dirty="0" smtClean="0"/>
          </a:p>
        </p:txBody>
      </p:sp>
      <p:sp>
        <p:nvSpPr>
          <p:cNvPr id="3" name="Title 2"/>
          <p:cNvSpPr>
            <a:spLocks noGrp="1"/>
          </p:cNvSpPr>
          <p:nvPr>
            <p:ph type="title"/>
          </p:nvPr>
        </p:nvSpPr>
        <p:spPr>
          <a:xfrm>
            <a:off x="308722" y="274638"/>
            <a:ext cx="8229600" cy="1143000"/>
          </a:xfrm>
        </p:spPr>
        <p:txBody>
          <a:bodyPr/>
          <a:lstStyle/>
          <a:p>
            <a:r>
              <a:rPr lang="en-US" dirty="0" smtClean="0">
                <a:solidFill>
                  <a:srgbClr val="002060"/>
                </a:solidFill>
              </a:rPr>
              <a:t>Been Making Do</a:t>
            </a:r>
            <a:endParaRPr lang="en-US" dirty="0">
              <a:solidFill>
                <a:srgbClr val="002060"/>
              </a:solidFill>
            </a:endParaRPr>
          </a:p>
        </p:txBody>
      </p:sp>
      <p:pic>
        <p:nvPicPr>
          <p:cNvPr id="4" name="Picture 3"/>
          <p:cNvPicPr/>
          <p:nvPr/>
        </p:nvPicPr>
        <p:blipFill rotWithShape="1">
          <a:blip r:embed="rId2"/>
          <a:srcRect l="22124" t="21439" r="74569" b="63375"/>
          <a:stretch/>
        </p:blipFill>
        <p:spPr bwMode="auto">
          <a:xfrm>
            <a:off x="4589929" y="533400"/>
            <a:ext cx="4276725"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072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538471"/>
          </a:xfrm>
        </p:spPr>
        <p:txBody>
          <a:bodyPr>
            <a:normAutofit fontScale="85000" lnSpcReduction="20000"/>
          </a:bodyPr>
          <a:lstStyle/>
          <a:p>
            <a:r>
              <a:rPr lang="en-US" dirty="0" smtClean="0"/>
              <a:t>About </a:t>
            </a:r>
            <a:r>
              <a:rPr lang="en-US" dirty="0" smtClean="0"/>
              <a:t>three </a:t>
            </a:r>
            <a:r>
              <a:rPr lang="en-US" dirty="0" smtClean="0"/>
              <a:t>years ago I was </a:t>
            </a:r>
            <a:r>
              <a:rPr lang="en-US" dirty="0" smtClean="0"/>
              <a:t>asked by our Dean </a:t>
            </a:r>
            <a:r>
              <a:rPr lang="en-US" dirty="0" smtClean="0"/>
              <a:t>to design my ideal classroom.  I drew it up in Word </a:t>
            </a:r>
            <a:r>
              <a:rPr lang="en-US" dirty="0" smtClean="0"/>
              <a:t>using shapes and text boxes!</a:t>
            </a:r>
            <a:endParaRPr lang="en-US" dirty="0" smtClean="0"/>
          </a:p>
          <a:p>
            <a:pPr marL="109728" indent="0">
              <a:buNone/>
            </a:pPr>
            <a:endParaRPr lang="en-US" dirty="0" smtClean="0"/>
          </a:p>
          <a:p>
            <a:r>
              <a:rPr lang="en-US" b="1" dirty="0" smtClean="0"/>
              <a:t>Big Dream</a:t>
            </a:r>
          </a:p>
          <a:p>
            <a:pPr lvl="1"/>
            <a:r>
              <a:rPr lang="en-US" dirty="0" smtClean="0"/>
              <a:t>Small-groups at tables</a:t>
            </a:r>
          </a:p>
          <a:p>
            <a:pPr lvl="1"/>
            <a:r>
              <a:rPr lang="en-US" dirty="0" smtClean="0"/>
              <a:t>Audio and visual access to each table, to all tables, to </a:t>
            </a:r>
            <a:r>
              <a:rPr lang="en-US" dirty="0" smtClean="0"/>
              <a:t>instructor, </a:t>
            </a:r>
            <a:r>
              <a:rPr lang="en-US" dirty="0" smtClean="0"/>
              <a:t>at any time, as needed</a:t>
            </a:r>
          </a:p>
          <a:p>
            <a:pPr lvl="1"/>
            <a:r>
              <a:rPr lang="en-US" dirty="0" smtClean="0"/>
              <a:t>Perhaps using just an iPad to control it?</a:t>
            </a:r>
            <a:endParaRPr lang="en-US" dirty="0" smtClean="0"/>
          </a:p>
          <a:p>
            <a:endParaRPr lang="en-US" dirty="0" smtClean="0"/>
          </a:p>
          <a:p>
            <a:r>
              <a:rPr lang="en-US" b="1" dirty="0" smtClean="0"/>
              <a:t>Big Goals</a:t>
            </a:r>
          </a:p>
          <a:p>
            <a:pPr lvl="1"/>
            <a:r>
              <a:rPr lang="en-US" dirty="0" smtClean="0"/>
              <a:t>Reduce large class to series of </a:t>
            </a:r>
            <a:r>
              <a:rPr lang="en-US" dirty="0" smtClean="0"/>
              <a:t>small </a:t>
            </a:r>
            <a:r>
              <a:rPr lang="en-US" dirty="0" smtClean="0"/>
              <a:t>classes.  </a:t>
            </a:r>
          </a:p>
          <a:p>
            <a:pPr lvl="1"/>
            <a:r>
              <a:rPr lang="en-US" dirty="0" smtClean="0"/>
              <a:t>Be able to assign our in-class prompts in an organized way.</a:t>
            </a:r>
          </a:p>
          <a:p>
            <a:pPr lvl="1"/>
            <a:r>
              <a:rPr lang="en-US" dirty="0" smtClean="0"/>
              <a:t>Be able to get </a:t>
            </a:r>
            <a:r>
              <a:rPr lang="en-US" dirty="0" smtClean="0"/>
              <a:t>everyone involved at anytime.  No where to hide!</a:t>
            </a:r>
            <a:endParaRPr lang="en-US" dirty="0" smtClean="0"/>
          </a:p>
          <a:p>
            <a:pPr marL="109728" indent="0">
              <a:buNone/>
            </a:pPr>
            <a:endParaRPr lang="en-US" dirty="0" smtClean="0"/>
          </a:p>
          <a:p>
            <a:endParaRPr lang="en-US" dirty="0" smtClean="0"/>
          </a:p>
        </p:txBody>
      </p:sp>
      <p:sp>
        <p:nvSpPr>
          <p:cNvPr id="3" name="Title 2"/>
          <p:cNvSpPr>
            <a:spLocks noGrp="1"/>
          </p:cNvSpPr>
          <p:nvPr>
            <p:ph type="title"/>
          </p:nvPr>
        </p:nvSpPr>
        <p:spPr/>
        <p:txBody>
          <a:bodyPr/>
          <a:lstStyle/>
          <a:p>
            <a:r>
              <a:rPr lang="en-US" dirty="0" smtClean="0">
                <a:solidFill>
                  <a:srgbClr val="002060"/>
                </a:solidFill>
              </a:rPr>
              <a:t>A Rough Idea</a:t>
            </a:r>
            <a:endParaRPr lang="en-US" dirty="0">
              <a:solidFill>
                <a:srgbClr val="002060"/>
              </a:solidFill>
            </a:endParaRPr>
          </a:p>
        </p:txBody>
      </p:sp>
    </p:spTree>
    <p:extLst>
      <p:ext uri="{BB962C8B-B14F-4D97-AF65-F5344CB8AC3E}">
        <p14:creationId xmlns:p14="http://schemas.microsoft.com/office/powerpoint/2010/main" val="1343702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538471"/>
          </a:xfrm>
        </p:spPr>
        <p:txBody>
          <a:bodyPr>
            <a:normAutofit/>
          </a:bodyPr>
          <a:lstStyle/>
          <a:p>
            <a:r>
              <a:rPr lang="en-US" dirty="0" smtClean="0"/>
              <a:t>Started redesign of MDS 333 in summer 2014</a:t>
            </a:r>
          </a:p>
          <a:p>
            <a:endParaRPr lang="en-US" dirty="0" smtClean="0"/>
          </a:p>
          <a:p>
            <a:r>
              <a:rPr lang="en-US" dirty="0" smtClean="0"/>
              <a:t>Had tables and chairs in there a week into the fall 2014 semester</a:t>
            </a:r>
          </a:p>
          <a:p>
            <a:pPr lvl="1"/>
            <a:endParaRPr lang="en-US" dirty="0" smtClean="0"/>
          </a:p>
          <a:p>
            <a:r>
              <a:rPr lang="en-US" dirty="0" smtClean="0"/>
              <a:t>Had an ad hoc method of operation by early September</a:t>
            </a:r>
          </a:p>
          <a:p>
            <a:pPr marL="109728" indent="0">
              <a:buNone/>
            </a:pPr>
            <a:endParaRPr lang="en-US" dirty="0" smtClean="0"/>
          </a:p>
          <a:p>
            <a:r>
              <a:rPr lang="en-US" dirty="0" smtClean="0"/>
              <a:t>Full operation by spring of 2015  (+/- )</a:t>
            </a:r>
            <a:endParaRPr lang="en-US" dirty="0" smtClean="0"/>
          </a:p>
        </p:txBody>
      </p:sp>
      <p:sp>
        <p:nvSpPr>
          <p:cNvPr id="3" name="Title 2"/>
          <p:cNvSpPr>
            <a:spLocks noGrp="1"/>
          </p:cNvSpPr>
          <p:nvPr>
            <p:ph type="title"/>
          </p:nvPr>
        </p:nvSpPr>
        <p:spPr/>
        <p:txBody>
          <a:bodyPr/>
          <a:lstStyle/>
          <a:p>
            <a:r>
              <a:rPr lang="en-US" dirty="0" smtClean="0">
                <a:solidFill>
                  <a:srgbClr val="002060"/>
                </a:solidFill>
              </a:rPr>
              <a:t>Slowly Becoming a </a:t>
            </a:r>
            <a:r>
              <a:rPr lang="en-US" dirty="0" smtClean="0">
                <a:solidFill>
                  <a:srgbClr val="002060"/>
                </a:solidFill>
              </a:rPr>
              <a:t>Reality</a:t>
            </a:r>
            <a:endParaRPr lang="en-US" dirty="0">
              <a:solidFill>
                <a:srgbClr val="002060"/>
              </a:solidFill>
            </a:endParaRPr>
          </a:p>
        </p:txBody>
      </p:sp>
    </p:spTree>
    <p:extLst>
      <p:ext uri="{BB962C8B-B14F-4D97-AF65-F5344CB8AC3E}">
        <p14:creationId xmlns:p14="http://schemas.microsoft.com/office/powerpoint/2010/main" val="405746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5371"/>
            <a:ext cx="7200900" cy="1114425"/>
          </a:xfrm>
        </p:spPr>
        <p:txBody>
          <a:bodyPr>
            <a:normAutofit fontScale="90000"/>
          </a:bodyPr>
          <a:lstStyle/>
          <a:p>
            <a:r>
              <a:rPr lang="en-US" dirty="0" smtClean="0">
                <a:solidFill>
                  <a:srgbClr val="002060"/>
                </a:solidFill>
              </a:rPr>
              <a:t>Architecture Enabled </a:t>
            </a:r>
            <a:r>
              <a:rPr lang="en-US" dirty="0" smtClean="0">
                <a:solidFill>
                  <a:srgbClr val="002060"/>
                </a:solidFill>
              </a:rPr>
              <a:t>Grouping</a:t>
            </a:r>
            <a:endParaRPr lang="en-US" dirty="0">
              <a:solidFill>
                <a:srgbClr val="00206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57384"/>
            <a:ext cx="5958504" cy="3671928"/>
          </a:xfrm>
          <a:prstGeom prst="rect">
            <a:avLst/>
          </a:prstGeom>
        </p:spPr>
      </p:pic>
      <p:sp>
        <p:nvSpPr>
          <p:cNvPr id="5" name="Rectangle 4"/>
          <p:cNvSpPr/>
          <p:nvPr/>
        </p:nvSpPr>
        <p:spPr>
          <a:xfrm>
            <a:off x="609600" y="5334000"/>
            <a:ext cx="6019800" cy="300082"/>
          </a:xfrm>
          <a:prstGeom prst="rect">
            <a:avLst/>
          </a:prstGeom>
        </p:spPr>
        <p:txBody>
          <a:bodyPr wrap="square">
            <a:spAutoFit/>
          </a:bodyPr>
          <a:lstStyle/>
          <a:p>
            <a:r>
              <a:rPr lang="en-US" sz="1350" dirty="0"/>
              <a:t>Photo Courtesy </a:t>
            </a:r>
            <a:r>
              <a:rPr lang="en-US" sz="1350" dirty="0"/>
              <a:t>of College of Arts &amp; Sciences, University of </a:t>
            </a:r>
            <a:r>
              <a:rPr lang="en-US" sz="1350" dirty="0"/>
              <a:t>Kentucky </a:t>
            </a:r>
            <a:endParaRPr lang="en-US" sz="1350" dirty="0"/>
          </a:p>
        </p:txBody>
      </p:sp>
      <p:sp>
        <p:nvSpPr>
          <p:cNvPr id="6" name="TextBox 5"/>
          <p:cNvSpPr txBox="1"/>
          <p:nvPr/>
        </p:nvSpPr>
        <p:spPr>
          <a:xfrm>
            <a:off x="6817659" y="1535993"/>
            <a:ext cx="2173941" cy="4524315"/>
          </a:xfrm>
          <a:prstGeom prst="rect">
            <a:avLst/>
          </a:prstGeom>
          <a:noFill/>
        </p:spPr>
        <p:txBody>
          <a:bodyPr wrap="square" rtlCol="0">
            <a:spAutoFit/>
          </a:bodyPr>
          <a:lstStyle/>
          <a:p>
            <a:pPr marL="214313" indent="-214313">
              <a:buFont typeface="Arial" panose="020B0604020202020204" pitchFamily="34" charset="0"/>
              <a:buChar char="•"/>
            </a:pPr>
            <a:r>
              <a:rPr lang="en-US" dirty="0" smtClean="0"/>
              <a:t>Tables </a:t>
            </a:r>
            <a:r>
              <a:rPr lang="en-US" dirty="0"/>
              <a:t>with large </a:t>
            </a:r>
            <a:r>
              <a:rPr lang="en-US" dirty="0" smtClean="0"/>
              <a:t>monitors, </a:t>
            </a:r>
            <a:r>
              <a:rPr lang="en-US" dirty="0"/>
              <a:t>internet, and basic software access.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Six students per table</a:t>
            </a:r>
            <a:r>
              <a:rPr lang="en-US" dirty="0" smtClean="0"/>
              <a:t>.</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Rooms in new $110 million Academic Sciences Building are modeled after this layout</a:t>
            </a:r>
            <a:r>
              <a:rPr lang="en-US" dirty="0" smtClean="0"/>
              <a:t>.</a:t>
            </a:r>
            <a:endParaRPr lang="en-US" dirty="0"/>
          </a:p>
        </p:txBody>
      </p:sp>
    </p:spTree>
    <p:extLst>
      <p:ext uri="{BB962C8B-B14F-4D97-AF65-F5344CB8AC3E}">
        <p14:creationId xmlns:p14="http://schemas.microsoft.com/office/powerpoint/2010/main" val="3430850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99953"/>
            <a:ext cx="7200900" cy="1114425"/>
          </a:xfrm>
        </p:spPr>
        <p:txBody>
          <a:bodyPr>
            <a:normAutofit fontScale="90000"/>
          </a:bodyPr>
          <a:lstStyle/>
          <a:p>
            <a:r>
              <a:rPr lang="en-US" dirty="0" smtClean="0">
                <a:solidFill>
                  <a:srgbClr val="002060"/>
                </a:solidFill>
              </a:rPr>
              <a:t>Technology Enabled </a:t>
            </a:r>
            <a:r>
              <a:rPr lang="en-US" dirty="0" smtClean="0">
                <a:solidFill>
                  <a:srgbClr val="002060"/>
                </a:solidFill>
              </a:rPr>
              <a:t>Grouping</a:t>
            </a:r>
            <a:endParaRPr lang="en-US" dirty="0">
              <a:solidFill>
                <a:srgbClr val="002060"/>
              </a:solidFill>
            </a:endParaRPr>
          </a:p>
        </p:txBody>
      </p:sp>
      <p:sp>
        <p:nvSpPr>
          <p:cNvPr id="6" name="TextBox 5"/>
          <p:cNvSpPr txBox="1"/>
          <p:nvPr/>
        </p:nvSpPr>
        <p:spPr>
          <a:xfrm>
            <a:off x="6827352" y="1613629"/>
            <a:ext cx="2240448" cy="3139321"/>
          </a:xfrm>
          <a:prstGeom prst="rect">
            <a:avLst/>
          </a:prstGeom>
          <a:noFill/>
        </p:spPr>
        <p:txBody>
          <a:bodyPr wrap="square" rtlCol="0">
            <a:spAutoFit/>
          </a:bodyPr>
          <a:lstStyle/>
          <a:p>
            <a:pPr marL="214313" indent="-214313">
              <a:buFont typeface="Arial" panose="020B0604020202020204" pitchFamily="34" charset="0"/>
              <a:buChar char="•"/>
            </a:pPr>
            <a:r>
              <a:rPr lang="en-US" dirty="0"/>
              <a:t>Traditional lectures can appear at each table.</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More intimate. Less distraction.</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Sound at each table.</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91966"/>
            <a:ext cx="5784281" cy="3253658"/>
          </a:xfrm>
          <a:prstGeom prst="rect">
            <a:avLst/>
          </a:prstGeom>
        </p:spPr>
      </p:pic>
      <p:sp>
        <p:nvSpPr>
          <p:cNvPr id="7" name="Rectangle 6"/>
          <p:cNvSpPr/>
          <p:nvPr/>
        </p:nvSpPr>
        <p:spPr>
          <a:xfrm>
            <a:off x="829235" y="4937412"/>
            <a:ext cx="5692196" cy="415498"/>
          </a:xfrm>
          <a:prstGeom prst="rect">
            <a:avLst/>
          </a:prstGeom>
        </p:spPr>
        <p:txBody>
          <a:bodyPr wrap="square">
            <a:spAutoFit/>
          </a:bodyPr>
          <a:lstStyle/>
          <a:p>
            <a:pPr algn="ctr"/>
            <a:r>
              <a:rPr lang="en-US" sz="2100" dirty="0" smtClean="0"/>
              <a:t>Redeployed Traditional </a:t>
            </a:r>
            <a:r>
              <a:rPr lang="en-US" sz="2100" dirty="0"/>
              <a:t>Use of Technology </a:t>
            </a:r>
            <a:endParaRPr lang="en-US" sz="2100" dirty="0"/>
          </a:p>
        </p:txBody>
      </p:sp>
      <p:pic>
        <p:nvPicPr>
          <p:cNvPr id="8" name="Picture 7"/>
          <p:cNvPicPr/>
          <p:nvPr/>
        </p:nvPicPr>
        <p:blipFill rotWithShape="1">
          <a:blip r:embed="rId4"/>
          <a:srcRect l="22124" t="24976" r="74767" b="70864"/>
          <a:stretch/>
        </p:blipFill>
        <p:spPr bwMode="auto">
          <a:xfrm>
            <a:off x="5943600" y="5444698"/>
            <a:ext cx="3036599" cy="1160929"/>
          </a:xfrm>
          <a:prstGeom prst="rect">
            <a:avLst/>
          </a:prstGeom>
          <a:ln>
            <a:noFill/>
          </a:ln>
          <a:extLst>
            <a:ext uri="{53640926-AAD7-44D8-BBD7-CCE9431645EC}">
              <a14:shadowObscured xmlns:a14="http://schemas.microsoft.com/office/drawing/2010/main"/>
            </a:ext>
          </a:extLst>
        </p:spPr>
      </p:pic>
      <p:pic>
        <p:nvPicPr>
          <p:cNvPr id="1026" name="Picture 2" descr="https://upload.wikimedia.org/wikipedia/commons/thumb/3/31/ProhibitionSign2.svg/2000px-ProhibitionSign2.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5611245"/>
            <a:ext cx="1021421" cy="102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5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4" y="304800"/>
            <a:ext cx="7200900" cy="1114425"/>
          </a:xfrm>
        </p:spPr>
        <p:txBody>
          <a:bodyPr>
            <a:normAutofit fontScale="90000"/>
          </a:bodyPr>
          <a:lstStyle/>
          <a:p>
            <a:r>
              <a:rPr lang="en-US" dirty="0" smtClean="0">
                <a:solidFill>
                  <a:srgbClr val="002060"/>
                </a:solidFill>
              </a:rPr>
              <a:t>Technology Enabled </a:t>
            </a:r>
            <a:r>
              <a:rPr lang="en-US" dirty="0" smtClean="0">
                <a:solidFill>
                  <a:srgbClr val="002060"/>
                </a:solidFill>
              </a:rPr>
              <a:t>Grouping</a:t>
            </a:r>
            <a:endParaRPr lang="en-US" dirty="0">
              <a:solidFill>
                <a:srgbClr val="002060"/>
              </a:solidFill>
            </a:endParaRPr>
          </a:p>
        </p:txBody>
      </p:sp>
      <p:sp>
        <p:nvSpPr>
          <p:cNvPr id="6" name="TextBox 5"/>
          <p:cNvSpPr txBox="1"/>
          <p:nvPr/>
        </p:nvSpPr>
        <p:spPr>
          <a:xfrm>
            <a:off x="6858000" y="1404477"/>
            <a:ext cx="2081549" cy="3693319"/>
          </a:xfrm>
          <a:prstGeom prst="rect">
            <a:avLst/>
          </a:prstGeom>
          <a:noFill/>
        </p:spPr>
        <p:txBody>
          <a:bodyPr wrap="square" rtlCol="0">
            <a:spAutoFit/>
          </a:bodyPr>
          <a:lstStyle/>
          <a:p>
            <a:pPr marL="214313" indent="-214313">
              <a:buFont typeface="Arial" panose="020B0604020202020204" pitchFamily="34" charset="0"/>
              <a:buChar char="•"/>
            </a:pPr>
            <a:r>
              <a:rPr lang="en-US" dirty="0"/>
              <a:t>Individual tables can be released to work on their own</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In this picture, the back table is researching random digit dialing on the internet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290" y="1419225"/>
            <a:ext cx="5909728" cy="3324222"/>
          </a:xfrm>
          <a:prstGeom prst="rect">
            <a:avLst/>
          </a:prstGeom>
        </p:spPr>
      </p:pic>
      <p:sp>
        <p:nvSpPr>
          <p:cNvPr id="7" name="Rectangle 6"/>
          <p:cNvSpPr/>
          <p:nvPr/>
        </p:nvSpPr>
        <p:spPr>
          <a:xfrm>
            <a:off x="982056" y="4890047"/>
            <a:ext cx="5692196" cy="415498"/>
          </a:xfrm>
          <a:prstGeom prst="rect">
            <a:avLst/>
          </a:prstGeom>
        </p:spPr>
        <p:txBody>
          <a:bodyPr wrap="square">
            <a:spAutoFit/>
          </a:bodyPr>
          <a:lstStyle/>
          <a:p>
            <a:pPr algn="ctr"/>
            <a:r>
              <a:rPr lang="en-US" sz="2100" dirty="0"/>
              <a:t>Group-Specific Use of Technology</a:t>
            </a:r>
            <a:endParaRPr lang="en-US" sz="2100" dirty="0"/>
          </a:p>
        </p:txBody>
      </p:sp>
    </p:spTree>
    <p:extLst>
      <p:ext uri="{BB962C8B-B14F-4D97-AF65-F5344CB8AC3E}">
        <p14:creationId xmlns:p14="http://schemas.microsoft.com/office/powerpoint/2010/main" val="863569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9474"/>
            <a:ext cx="7200900" cy="1114425"/>
          </a:xfrm>
        </p:spPr>
        <p:txBody>
          <a:bodyPr>
            <a:normAutofit fontScale="90000"/>
          </a:bodyPr>
          <a:lstStyle/>
          <a:p>
            <a:r>
              <a:rPr lang="en-US" dirty="0" smtClean="0">
                <a:solidFill>
                  <a:srgbClr val="002060"/>
                </a:solidFill>
              </a:rPr>
              <a:t>Technology Enabled </a:t>
            </a:r>
            <a:r>
              <a:rPr lang="en-US" dirty="0" smtClean="0">
                <a:solidFill>
                  <a:srgbClr val="002060"/>
                </a:solidFill>
              </a:rPr>
              <a:t>Grouping</a:t>
            </a:r>
            <a:endParaRPr lang="en-US" dirty="0">
              <a:solidFill>
                <a:srgbClr val="002060"/>
              </a:solidFill>
            </a:endParaRPr>
          </a:p>
        </p:txBody>
      </p:sp>
      <p:sp>
        <p:nvSpPr>
          <p:cNvPr id="6" name="TextBox 5"/>
          <p:cNvSpPr txBox="1"/>
          <p:nvPr/>
        </p:nvSpPr>
        <p:spPr>
          <a:xfrm>
            <a:off x="6858000" y="1621441"/>
            <a:ext cx="2081549" cy="4247317"/>
          </a:xfrm>
          <a:prstGeom prst="rect">
            <a:avLst/>
          </a:prstGeom>
          <a:noFill/>
        </p:spPr>
        <p:txBody>
          <a:bodyPr wrap="square" rtlCol="0">
            <a:spAutoFit/>
          </a:bodyPr>
          <a:lstStyle/>
          <a:p>
            <a:pPr marL="214313" indent="-214313">
              <a:buFont typeface="Arial" panose="020B0604020202020204" pitchFamily="34" charset="0"/>
              <a:buChar char="•"/>
            </a:pPr>
            <a:r>
              <a:rPr lang="en-US" dirty="0"/>
              <a:t>Individual tables can share their work with any or all of the other tables.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Cameras and microphones on tables can also bring more direct discussion to the room.</a:t>
            </a:r>
          </a:p>
          <a:p>
            <a:endParaRPr lang="en-US" dirty="0"/>
          </a:p>
        </p:txBody>
      </p:sp>
      <p:sp>
        <p:nvSpPr>
          <p:cNvPr id="7" name="Rectangle 6"/>
          <p:cNvSpPr/>
          <p:nvPr/>
        </p:nvSpPr>
        <p:spPr>
          <a:xfrm>
            <a:off x="838200" y="5029200"/>
            <a:ext cx="5692196" cy="415498"/>
          </a:xfrm>
          <a:prstGeom prst="rect">
            <a:avLst/>
          </a:prstGeom>
        </p:spPr>
        <p:txBody>
          <a:bodyPr wrap="square">
            <a:spAutoFit/>
          </a:bodyPr>
          <a:lstStyle/>
          <a:p>
            <a:pPr algn="ctr"/>
            <a:r>
              <a:rPr lang="en-US" sz="2100" dirty="0"/>
              <a:t>Group-Sharing Use of Technology</a:t>
            </a:r>
            <a:endParaRPr lang="en-US" sz="21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621441"/>
            <a:ext cx="5819888" cy="3273687"/>
          </a:xfrm>
          <a:prstGeom prst="rect">
            <a:avLst/>
          </a:prstGeom>
        </p:spPr>
      </p:pic>
    </p:spTree>
    <p:extLst>
      <p:ext uri="{BB962C8B-B14F-4D97-AF65-F5344CB8AC3E}">
        <p14:creationId xmlns:p14="http://schemas.microsoft.com/office/powerpoint/2010/main" val="2110866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01695"/>
            <a:ext cx="7200900" cy="1114425"/>
          </a:xfrm>
        </p:spPr>
        <p:txBody>
          <a:bodyPr/>
          <a:lstStyle/>
          <a:p>
            <a:r>
              <a:rPr lang="en-US" dirty="0" smtClean="0">
                <a:solidFill>
                  <a:srgbClr val="002060"/>
                </a:solidFill>
              </a:rPr>
              <a:t>Facilitating the Grouping</a:t>
            </a:r>
            <a:endParaRPr lang="en-US" dirty="0">
              <a:solidFill>
                <a:srgbClr val="002060"/>
              </a:solidFill>
            </a:endParaRPr>
          </a:p>
        </p:txBody>
      </p:sp>
      <p:sp>
        <p:nvSpPr>
          <p:cNvPr id="6" name="TextBox 5"/>
          <p:cNvSpPr txBox="1"/>
          <p:nvPr/>
        </p:nvSpPr>
        <p:spPr>
          <a:xfrm>
            <a:off x="5966488" y="1720443"/>
            <a:ext cx="2932776" cy="2862322"/>
          </a:xfrm>
          <a:prstGeom prst="rect">
            <a:avLst/>
          </a:prstGeom>
          <a:noFill/>
        </p:spPr>
        <p:txBody>
          <a:bodyPr wrap="square" rtlCol="0">
            <a:spAutoFit/>
          </a:bodyPr>
          <a:lstStyle/>
          <a:p>
            <a:pPr marL="214313" indent="-214313">
              <a:buFont typeface="Arial" panose="020B0604020202020204" pitchFamily="34" charset="0"/>
              <a:buChar char="•"/>
            </a:pPr>
            <a:r>
              <a:rPr lang="en-US" dirty="0"/>
              <a:t>Capability of the room controlled by an iPad</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Design shown here is for MDS 333.  </a:t>
            </a:r>
            <a:r>
              <a:rPr lang="en-US" dirty="0" smtClean="0"/>
              <a:t>Being redesigned </a:t>
            </a:r>
            <a:r>
              <a:rPr lang="en-US" dirty="0"/>
              <a:t>for the new ASB rooms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Same idea though</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822" y="1720442"/>
            <a:ext cx="4782854" cy="3461591"/>
          </a:xfrm>
          <a:prstGeom prst="rect">
            <a:avLst/>
          </a:prstGeom>
        </p:spPr>
      </p:pic>
      <p:sp>
        <p:nvSpPr>
          <p:cNvPr id="8" name="Rectangle 7"/>
          <p:cNvSpPr/>
          <p:nvPr/>
        </p:nvSpPr>
        <p:spPr>
          <a:xfrm>
            <a:off x="1090822" y="5390677"/>
            <a:ext cx="5772879" cy="507831"/>
          </a:xfrm>
          <a:prstGeom prst="rect">
            <a:avLst/>
          </a:prstGeom>
        </p:spPr>
        <p:txBody>
          <a:bodyPr wrap="square">
            <a:spAutoFit/>
          </a:bodyPr>
          <a:lstStyle/>
          <a:p>
            <a:r>
              <a:rPr lang="en-US" sz="1350" dirty="0"/>
              <a:t>Photo Courtesy </a:t>
            </a:r>
            <a:r>
              <a:rPr lang="en-US" sz="1350" dirty="0"/>
              <a:t>of College of Arts &amp; Sciences, University of </a:t>
            </a:r>
            <a:r>
              <a:rPr lang="en-US" sz="1350" dirty="0"/>
              <a:t>Kentucky </a:t>
            </a:r>
            <a:endParaRPr lang="en-US" sz="1350" dirty="0"/>
          </a:p>
        </p:txBody>
      </p:sp>
    </p:spTree>
    <p:extLst>
      <p:ext uri="{BB962C8B-B14F-4D97-AF65-F5344CB8AC3E}">
        <p14:creationId xmlns:p14="http://schemas.microsoft.com/office/powerpoint/2010/main" val="2348010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2060"/>
                </a:solidFill>
              </a:rPr>
              <a:t>Conference Keynote</a:t>
            </a:r>
            <a:endParaRPr lang="en-US" dirty="0">
              <a:solidFill>
                <a:srgbClr val="002060"/>
              </a:solidFill>
            </a:endParaRPr>
          </a:p>
        </p:txBody>
      </p:sp>
      <p:pic>
        <p:nvPicPr>
          <p:cNvPr id="5" name="Picture 4"/>
          <p:cNvPicPr/>
          <p:nvPr/>
        </p:nvPicPr>
        <p:blipFill rotWithShape="1">
          <a:blip r:embed="rId2"/>
          <a:srcRect l="58974" t="5801" r="19231" b="50000"/>
          <a:stretch/>
        </p:blipFill>
        <p:spPr>
          <a:xfrm>
            <a:off x="609600" y="1417638"/>
            <a:ext cx="3429000" cy="2316162"/>
          </a:xfrm>
          <a:prstGeom prst="rect">
            <a:avLst/>
          </a:prstGeom>
          <a:ln>
            <a:solidFill>
              <a:schemeClr val="tx1"/>
            </a:solidFill>
          </a:ln>
        </p:spPr>
      </p:pic>
      <p:sp>
        <p:nvSpPr>
          <p:cNvPr id="6" name="Content Placeholder 1"/>
          <p:cNvSpPr>
            <a:spLocks noGrp="1"/>
          </p:cNvSpPr>
          <p:nvPr>
            <p:ph idx="1"/>
          </p:nvPr>
        </p:nvSpPr>
        <p:spPr>
          <a:xfrm>
            <a:off x="4141694" y="1417638"/>
            <a:ext cx="4495800" cy="4449762"/>
          </a:xfrm>
        </p:spPr>
        <p:txBody>
          <a:bodyPr>
            <a:normAutofit fontScale="77500" lnSpcReduction="20000"/>
          </a:bodyPr>
          <a:lstStyle/>
          <a:p>
            <a:r>
              <a:rPr lang="en-US" dirty="0" smtClean="0"/>
              <a:t>Motivational, funny, but a little off-putting and confusing at times.</a:t>
            </a:r>
            <a:endParaRPr lang="en-US" dirty="0" smtClean="0"/>
          </a:p>
          <a:p>
            <a:pPr marL="109728" indent="0">
              <a:buNone/>
            </a:pPr>
            <a:endParaRPr lang="en-US" dirty="0" smtClean="0"/>
          </a:p>
          <a:p>
            <a:r>
              <a:rPr lang="en-US" dirty="0" smtClean="0"/>
              <a:t>Basic message is that we need to be student-centered.</a:t>
            </a:r>
            <a:endParaRPr lang="en-US" dirty="0" smtClean="0"/>
          </a:p>
          <a:p>
            <a:endParaRPr lang="en-US" dirty="0" smtClean="0"/>
          </a:p>
          <a:p>
            <a:r>
              <a:rPr lang="en-US" dirty="0" smtClean="0"/>
              <a:t>Claim that we are currently teaching all the wrong material.</a:t>
            </a:r>
            <a:endParaRPr lang="en-US" dirty="0" smtClean="0"/>
          </a:p>
          <a:p>
            <a:endParaRPr lang="en-US" dirty="0" smtClean="0"/>
          </a:p>
          <a:p>
            <a:r>
              <a:rPr lang="en-US" dirty="0" smtClean="0"/>
              <a:t>Implication that the right book will come out when he and co-author manage to write it.</a:t>
            </a:r>
            <a:endParaRPr lang="en-US" dirty="0"/>
          </a:p>
          <a:p>
            <a:endParaRPr lang="en-US" dirty="0" smtClean="0"/>
          </a:p>
        </p:txBody>
      </p:sp>
      <p:pic>
        <p:nvPicPr>
          <p:cNvPr id="7" name="Picture 6"/>
          <p:cNvPicPr/>
          <p:nvPr/>
        </p:nvPicPr>
        <p:blipFill rotWithShape="1">
          <a:blip r:embed="rId2"/>
          <a:srcRect l="61410" t="59077" r="27979" b="12587"/>
          <a:stretch/>
        </p:blipFill>
        <p:spPr bwMode="auto">
          <a:xfrm>
            <a:off x="609601" y="3810000"/>
            <a:ext cx="3200400" cy="205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6980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200900" cy="1114425"/>
          </a:xfrm>
        </p:spPr>
        <p:txBody>
          <a:bodyPr>
            <a:normAutofit fontScale="90000"/>
          </a:bodyPr>
          <a:lstStyle/>
          <a:p>
            <a:r>
              <a:rPr lang="en-US" dirty="0" smtClean="0">
                <a:solidFill>
                  <a:srgbClr val="002060"/>
                </a:solidFill>
              </a:rPr>
              <a:t>What Happens at the Tables?</a:t>
            </a:r>
            <a:endParaRPr lang="en-US" dirty="0">
              <a:solidFill>
                <a:srgbClr val="002060"/>
              </a:solidFill>
            </a:endParaRPr>
          </a:p>
        </p:txBody>
      </p:sp>
      <p:sp>
        <p:nvSpPr>
          <p:cNvPr id="6" name="TextBox 5"/>
          <p:cNvSpPr txBox="1"/>
          <p:nvPr/>
        </p:nvSpPr>
        <p:spPr>
          <a:xfrm>
            <a:off x="6349701" y="1720442"/>
            <a:ext cx="2549563" cy="3139321"/>
          </a:xfrm>
          <a:prstGeom prst="rect">
            <a:avLst/>
          </a:prstGeom>
          <a:noFill/>
        </p:spPr>
        <p:txBody>
          <a:bodyPr wrap="square" rtlCol="0">
            <a:spAutoFit/>
          </a:bodyPr>
          <a:lstStyle/>
          <a:p>
            <a:pPr marL="214313" indent="-214313">
              <a:buFont typeface="Arial" panose="020B0604020202020204" pitchFamily="34" charset="0"/>
              <a:buChar char="•"/>
            </a:pPr>
            <a:r>
              <a:rPr lang="en-US" dirty="0" smtClean="0"/>
              <a:t>Give some examples </a:t>
            </a:r>
            <a:r>
              <a:rPr lang="en-US" dirty="0"/>
              <a:t>from STA 210</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Limited only by </a:t>
            </a:r>
            <a:r>
              <a:rPr lang="en-US" dirty="0" smtClean="0"/>
              <a:t>one’s </a:t>
            </a:r>
            <a:r>
              <a:rPr lang="en-US" dirty="0"/>
              <a:t>imagination </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And the realities of </a:t>
            </a:r>
            <a:r>
              <a:rPr lang="en-US" dirty="0" smtClean="0"/>
              <a:t>students in our environment</a:t>
            </a:r>
            <a:endParaRPr lang="en-US" dirty="0"/>
          </a:p>
          <a:p>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0" t="26131" r="54598" b="14383"/>
          <a:stretch/>
        </p:blipFill>
        <p:spPr>
          <a:xfrm>
            <a:off x="1032733" y="1720442"/>
            <a:ext cx="5139467" cy="3793556"/>
          </a:xfrm>
          <a:prstGeom prst="rect">
            <a:avLst/>
          </a:prstGeom>
        </p:spPr>
      </p:pic>
    </p:spTree>
    <p:extLst>
      <p:ext uri="{BB962C8B-B14F-4D97-AF65-F5344CB8AC3E}">
        <p14:creationId xmlns:p14="http://schemas.microsoft.com/office/powerpoint/2010/main" val="1983832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200900" cy="1114425"/>
          </a:xfrm>
        </p:spPr>
        <p:txBody>
          <a:bodyPr>
            <a:normAutofit fontScale="90000"/>
          </a:bodyPr>
          <a:lstStyle/>
          <a:p>
            <a:r>
              <a:rPr lang="en-US" dirty="0" smtClean="0">
                <a:solidFill>
                  <a:srgbClr val="002060"/>
                </a:solidFill>
              </a:rPr>
              <a:t>STA 210:  Important to Know</a:t>
            </a:r>
            <a:endParaRPr lang="en-US" dirty="0">
              <a:solidFill>
                <a:srgbClr val="002060"/>
              </a:solidFill>
            </a:endParaRPr>
          </a:p>
        </p:txBody>
      </p:sp>
      <p:sp>
        <p:nvSpPr>
          <p:cNvPr id="6" name="TextBox 5"/>
          <p:cNvSpPr txBox="1"/>
          <p:nvPr/>
        </p:nvSpPr>
        <p:spPr>
          <a:xfrm>
            <a:off x="4191000" y="1828800"/>
            <a:ext cx="4453665" cy="3693319"/>
          </a:xfrm>
          <a:prstGeom prst="rect">
            <a:avLst/>
          </a:prstGeom>
          <a:noFill/>
        </p:spPr>
        <p:txBody>
          <a:bodyPr wrap="square" rtlCol="0">
            <a:spAutoFit/>
          </a:bodyPr>
          <a:lstStyle/>
          <a:p>
            <a:pPr marL="214313" indent="-214313">
              <a:buFont typeface="Arial" panose="020B0604020202020204" pitchFamily="34" charset="0"/>
              <a:buChar char="•"/>
            </a:pPr>
            <a:r>
              <a:rPr lang="en-US" dirty="0"/>
              <a:t>Have a student-centered workbook with over 100 activities (BN = Beyond the Numbers</a:t>
            </a:r>
            <a:r>
              <a:rPr lang="en-US" dirty="0" smtClean="0"/>
              <a:t>)</a:t>
            </a:r>
            <a:endParaRPr lang="en-US" dirty="0"/>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Activities designed to be deployed different ways: </a:t>
            </a:r>
          </a:p>
          <a:p>
            <a:pPr marL="600075" lvl="1" indent="-257175">
              <a:buFont typeface="Wingdings" panose="05000000000000000000" pitchFamily="2" charset="2"/>
              <a:buChar char="§"/>
            </a:pPr>
            <a:r>
              <a:rPr lang="en-US" dirty="0"/>
              <a:t>as </a:t>
            </a:r>
            <a:r>
              <a:rPr lang="en-US" dirty="0" smtClean="0"/>
              <a:t>quick-exposure </a:t>
            </a:r>
            <a:r>
              <a:rPr lang="en-US" dirty="0"/>
              <a:t>encounters with content</a:t>
            </a:r>
          </a:p>
          <a:p>
            <a:pPr marL="600075" lvl="1" indent="-257175">
              <a:buFont typeface="Wingdings" panose="05000000000000000000" pitchFamily="2" charset="2"/>
              <a:buChar char="§"/>
            </a:pPr>
            <a:r>
              <a:rPr lang="en-US" dirty="0"/>
              <a:t>as means of acquiring </a:t>
            </a:r>
            <a:r>
              <a:rPr lang="en-US" dirty="0" smtClean="0"/>
              <a:t>practical skills</a:t>
            </a:r>
            <a:endParaRPr lang="en-US" dirty="0"/>
          </a:p>
          <a:p>
            <a:pPr marL="600075" lvl="1" indent="-257175">
              <a:buFont typeface="Wingdings" panose="05000000000000000000" pitchFamily="2" charset="2"/>
              <a:buChar char="§"/>
            </a:pPr>
            <a:r>
              <a:rPr lang="en-US" dirty="0"/>
              <a:t>as vehicles for an in-depth encounter with a topic</a:t>
            </a:r>
          </a:p>
          <a:p>
            <a:endParaRPr lang="en-US" dirty="0"/>
          </a:p>
        </p:txBody>
      </p:sp>
      <p:pic>
        <p:nvPicPr>
          <p:cNvPr id="1026" name="Picture 2" descr="http://www.statconcepts.com/sites/default/files/beyondnumbers_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2586178" cy="320398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437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200900" cy="1114425"/>
          </a:xfrm>
        </p:spPr>
        <p:txBody>
          <a:bodyPr/>
          <a:lstStyle/>
          <a:p>
            <a:r>
              <a:rPr lang="en-US" dirty="0" smtClean="0">
                <a:solidFill>
                  <a:srgbClr val="002060"/>
                </a:solidFill>
              </a:rPr>
              <a:t>We’ve Experimented With:</a:t>
            </a:r>
            <a:endParaRPr lang="en-US" dirty="0">
              <a:solidFill>
                <a:srgbClr val="002060"/>
              </a:solidFill>
            </a:endParaRPr>
          </a:p>
        </p:txBody>
      </p:sp>
      <p:sp>
        <p:nvSpPr>
          <p:cNvPr id="6" name="TextBox 5"/>
          <p:cNvSpPr txBox="1"/>
          <p:nvPr/>
        </p:nvSpPr>
        <p:spPr>
          <a:xfrm>
            <a:off x="457200" y="1724025"/>
            <a:ext cx="4679576" cy="3693319"/>
          </a:xfrm>
          <a:prstGeom prst="rect">
            <a:avLst/>
          </a:prstGeom>
          <a:noFill/>
        </p:spPr>
        <p:txBody>
          <a:bodyPr wrap="square" rtlCol="0">
            <a:spAutoFit/>
          </a:bodyPr>
          <a:lstStyle/>
          <a:p>
            <a:pPr marL="214313" indent="-214313">
              <a:buFont typeface="Arial" panose="020B0604020202020204" pitchFamily="34" charset="0"/>
              <a:buChar char="•"/>
            </a:pPr>
            <a:r>
              <a:rPr lang="en-US" dirty="0"/>
              <a:t>Distribution of existing BN activities in group context</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Creation of new group-specific prompts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Administration of group quizzes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a:t>Use of group clicker activities</a:t>
            </a:r>
          </a:p>
          <a:p>
            <a:pPr marL="214313" indent="-214313">
              <a:buFont typeface="Arial" panose="020B0604020202020204" pitchFamily="34" charset="0"/>
              <a:buChar char="•"/>
            </a:pPr>
            <a:endParaRPr lang="en-US" dirty="0"/>
          </a:p>
          <a:p>
            <a:pPr marL="214313" indent="-214313">
              <a:buFont typeface="Arial" panose="020B0604020202020204" pitchFamily="34" charset="0"/>
              <a:buChar char="•"/>
            </a:pPr>
            <a:r>
              <a:rPr lang="en-US" dirty="0" smtClean="0"/>
              <a:t>Various reporting-out </a:t>
            </a:r>
            <a:r>
              <a:rPr lang="en-US" dirty="0"/>
              <a:t>strategies for groups</a:t>
            </a:r>
          </a:p>
          <a:p>
            <a:endParaRPr lang="en-US" dirty="0"/>
          </a:p>
        </p:txBody>
      </p:sp>
      <p:pic>
        <p:nvPicPr>
          <p:cNvPr id="3" name="Picture 2"/>
          <p:cNvPicPr>
            <a:picLocks noChangeAspect="1"/>
          </p:cNvPicPr>
          <p:nvPr/>
        </p:nvPicPr>
        <p:blipFill rotWithShape="1">
          <a:blip r:embed="rId3"/>
          <a:srcRect l="8235" t="9595" r="68706" b="11561"/>
          <a:stretch/>
        </p:blipFill>
        <p:spPr>
          <a:xfrm>
            <a:off x="5257800" y="1524000"/>
            <a:ext cx="3532390" cy="4204696"/>
          </a:xfrm>
          <a:prstGeom prst="rect">
            <a:avLst/>
          </a:prstGeom>
        </p:spPr>
      </p:pic>
    </p:spTree>
    <p:extLst>
      <p:ext uri="{BB962C8B-B14F-4D97-AF65-F5344CB8AC3E}">
        <p14:creationId xmlns:p14="http://schemas.microsoft.com/office/powerpoint/2010/main" val="3935620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0953"/>
            <a:ext cx="7200900" cy="1114425"/>
          </a:xfrm>
        </p:spPr>
        <p:txBody>
          <a:bodyPr>
            <a:normAutofit fontScale="90000"/>
          </a:bodyPr>
          <a:lstStyle/>
          <a:p>
            <a:r>
              <a:rPr lang="en-US" dirty="0" smtClean="0">
                <a:solidFill>
                  <a:srgbClr val="002060"/>
                </a:solidFill>
              </a:rPr>
              <a:t>Rudimentary Task ≠ Easy Task</a:t>
            </a:r>
            <a:endParaRPr lang="en-US" dirty="0">
              <a:solidFill>
                <a:srgbClr val="002060"/>
              </a:solidFill>
            </a:endParaRPr>
          </a:p>
        </p:txBody>
      </p:sp>
      <p:sp>
        <p:nvSpPr>
          <p:cNvPr id="6" name="TextBox 5"/>
          <p:cNvSpPr txBox="1"/>
          <p:nvPr/>
        </p:nvSpPr>
        <p:spPr>
          <a:xfrm>
            <a:off x="4498837" y="2849713"/>
            <a:ext cx="4679576" cy="3323987"/>
          </a:xfrm>
          <a:prstGeom prst="rect">
            <a:avLst/>
          </a:prstGeom>
          <a:noFill/>
        </p:spPr>
        <p:txBody>
          <a:bodyPr wrap="square" rtlCol="0">
            <a:spAutoFit/>
          </a:bodyPr>
          <a:lstStyle/>
          <a:p>
            <a:pPr marL="214313" indent="-214313">
              <a:buFont typeface="Arial" panose="020B0604020202020204" pitchFamily="34" charset="0"/>
              <a:buChar char="•"/>
            </a:pPr>
            <a:r>
              <a:rPr lang="en-US" dirty="0"/>
              <a:t>Tasks involved:</a:t>
            </a:r>
          </a:p>
          <a:p>
            <a:pPr marL="600075" lvl="1" indent="-257175">
              <a:buFont typeface="Wingdings" panose="05000000000000000000" pitchFamily="2" charset="2"/>
              <a:buChar char="§"/>
            </a:pPr>
            <a:r>
              <a:rPr lang="en-US" sz="1500" dirty="0"/>
              <a:t>Go to book website and get the data set</a:t>
            </a:r>
          </a:p>
          <a:p>
            <a:pPr marL="600075" lvl="1" indent="-257175">
              <a:buFont typeface="Wingdings" panose="05000000000000000000" pitchFamily="2" charset="2"/>
              <a:buChar char="§"/>
            </a:pPr>
            <a:r>
              <a:rPr lang="en-US" sz="1500" dirty="0"/>
              <a:t>Use the internet or group knowledge to uncover function in Excel for computing r.  </a:t>
            </a:r>
          </a:p>
          <a:p>
            <a:pPr marL="600075" lvl="1" indent="-257175">
              <a:buFont typeface="Wingdings" panose="05000000000000000000" pitchFamily="2" charset="2"/>
              <a:buChar char="§"/>
            </a:pPr>
            <a:r>
              <a:rPr lang="en-US" sz="1500" dirty="0"/>
              <a:t>Apply the function to the data under study.</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dirty="0"/>
              <a:t>These </a:t>
            </a:r>
            <a:r>
              <a:rPr lang="en-US" dirty="0" smtClean="0"/>
              <a:t>self-directed kinds </a:t>
            </a:r>
            <a:r>
              <a:rPr lang="en-US" dirty="0"/>
              <a:t>of activities have long been a problem for some students and we’ve found the small-group tutorage has been helpful.</a:t>
            </a:r>
          </a:p>
          <a:p>
            <a:endParaRPr lang="en-US" sz="1500" dirty="0"/>
          </a:p>
        </p:txBody>
      </p:sp>
      <p:pic>
        <p:nvPicPr>
          <p:cNvPr id="3" name="Picture 2"/>
          <p:cNvPicPr>
            <a:picLocks noChangeAspect="1"/>
          </p:cNvPicPr>
          <p:nvPr/>
        </p:nvPicPr>
        <p:blipFill rotWithShape="1">
          <a:blip r:embed="rId3"/>
          <a:srcRect l="8235" t="9595" r="68706" b="11561"/>
          <a:stretch/>
        </p:blipFill>
        <p:spPr>
          <a:xfrm>
            <a:off x="369077" y="1295400"/>
            <a:ext cx="4097028" cy="48768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l="10562" t="50213" r="82564" b="41978"/>
          <a:stretch/>
        </p:blipFill>
        <p:spPr>
          <a:xfrm>
            <a:off x="4695770" y="1295400"/>
            <a:ext cx="3461273" cy="1368715"/>
          </a:xfrm>
          <a:prstGeom prst="rect">
            <a:avLst/>
          </a:prstGeom>
        </p:spPr>
      </p:pic>
      <p:cxnSp>
        <p:nvCxnSpPr>
          <p:cNvPr id="7" name="Straight Arrow Connector 6"/>
          <p:cNvCxnSpPr/>
          <p:nvPr/>
        </p:nvCxnSpPr>
        <p:spPr>
          <a:xfrm flipV="1">
            <a:off x="2209800" y="1979757"/>
            <a:ext cx="2667000" cy="20686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978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152400"/>
            <a:ext cx="7200900" cy="1114425"/>
          </a:xfrm>
        </p:spPr>
        <p:txBody>
          <a:bodyPr/>
          <a:lstStyle/>
          <a:p>
            <a:r>
              <a:rPr lang="en-US" dirty="0" smtClean="0">
                <a:solidFill>
                  <a:srgbClr val="002060"/>
                </a:solidFill>
              </a:rPr>
              <a:t>Practicing New Language</a:t>
            </a:r>
            <a:endParaRPr lang="en-US" dirty="0">
              <a:solidFill>
                <a:srgbClr val="002060"/>
              </a:solidFill>
            </a:endParaRPr>
          </a:p>
        </p:txBody>
      </p:sp>
      <p:sp>
        <p:nvSpPr>
          <p:cNvPr id="6" name="TextBox 5"/>
          <p:cNvSpPr txBox="1"/>
          <p:nvPr/>
        </p:nvSpPr>
        <p:spPr>
          <a:xfrm>
            <a:off x="4495800" y="2152428"/>
            <a:ext cx="4139524" cy="3370153"/>
          </a:xfrm>
          <a:prstGeom prst="rect">
            <a:avLst/>
          </a:prstGeom>
          <a:noFill/>
        </p:spPr>
        <p:txBody>
          <a:bodyPr wrap="square" rtlCol="0">
            <a:spAutoFit/>
          </a:bodyPr>
          <a:lstStyle/>
          <a:p>
            <a:pPr marL="214313" indent="-214313">
              <a:buFont typeface="Arial" panose="020B0604020202020204" pitchFamily="34" charset="0"/>
              <a:buChar char="•"/>
            </a:pPr>
            <a:r>
              <a:rPr lang="en-US" dirty="0"/>
              <a:t>Tasks involved:</a:t>
            </a:r>
          </a:p>
          <a:p>
            <a:pPr marL="600075" lvl="1" indent="-257175">
              <a:buFont typeface="Wingdings" panose="05000000000000000000" pitchFamily="2" charset="2"/>
              <a:buChar char="§"/>
            </a:pPr>
            <a:r>
              <a:rPr lang="en-US" sz="1500" dirty="0"/>
              <a:t>Make connections with content examples that were supposed to be viewed outside of class.</a:t>
            </a:r>
          </a:p>
          <a:p>
            <a:pPr marL="600075" lvl="1" indent="-257175">
              <a:buFont typeface="Wingdings" panose="05000000000000000000" pitchFamily="2" charset="2"/>
              <a:buChar char="§"/>
            </a:pPr>
            <a:r>
              <a:rPr lang="en-US" sz="1500" dirty="0"/>
              <a:t>Make connections to previous activity designed to set this one up.</a:t>
            </a:r>
          </a:p>
          <a:p>
            <a:pPr marL="600075" lvl="1" indent="-257175">
              <a:buFont typeface="Wingdings" panose="05000000000000000000" pitchFamily="2" charset="2"/>
              <a:buChar char="§"/>
            </a:pPr>
            <a:r>
              <a:rPr lang="en-US" sz="1500" dirty="0"/>
              <a:t>Practice using a new language.</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dirty="0"/>
              <a:t>Initial indications are that the </a:t>
            </a:r>
            <a:r>
              <a:rPr lang="en-US" b="1" i="1" dirty="0"/>
              <a:t>group</a:t>
            </a:r>
            <a:r>
              <a:rPr lang="en-US" dirty="0"/>
              <a:t> tussles over the right way to make </a:t>
            </a:r>
            <a:r>
              <a:rPr lang="en-US" dirty="0" smtClean="0"/>
              <a:t>these reasoning </a:t>
            </a:r>
            <a:r>
              <a:rPr lang="en-US" dirty="0"/>
              <a:t>connections have been useful in surfacing anticipated weak </a:t>
            </a:r>
            <a:r>
              <a:rPr lang="en-US" dirty="0" smtClean="0"/>
              <a:t>spots.</a:t>
            </a:r>
            <a:endParaRPr lang="en-US" dirty="0"/>
          </a:p>
        </p:txBody>
      </p:sp>
      <p:pic>
        <p:nvPicPr>
          <p:cNvPr id="3" name="Picture 2"/>
          <p:cNvPicPr>
            <a:picLocks noChangeAspect="1"/>
          </p:cNvPicPr>
          <p:nvPr/>
        </p:nvPicPr>
        <p:blipFill rotWithShape="1">
          <a:blip r:embed="rId3"/>
          <a:srcRect l="8235" t="9595" r="68706" b="11561"/>
          <a:stretch/>
        </p:blipFill>
        <p:spPr>
          <a:xfrm>
            <a:off x="381000" y="1096819"/>
            <a:ext cx="3904980" cy="4648200"/>
          </a:xfrm>
          <a:prstGeom prst="rect">
            <a:avLst/>
          </a:prstGeom>
        </p:spPr>
      </p:pic>
      <p:cxnSp>
        <p:nvCxnSpPr>
          <p:cNvPr id="7" name="Straight Arrow Connector 6"/>
          <p:cNvCxnSpPr/>
          <p:nvPr/>
        </p:nvCxnSpPr>
        <p:spPr>
          <a:xfrm flipV="1">
            <a:off x="3080524" y="2046321"/>
            <a:ext cx="1103825" cy="2749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l="11653" t="75320" r="71916" b="19582"/>
          <a:stretch/>
        </p:blipFill>
        <p:spPr bwMode="auto">
          <a:xfrm>
            <a:off x="4362180" y="1395105"/>
            <a:ext cx="4717292" cy="7058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0222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7163"/>
            <a:ext cx="7200900" cy="1114425"/>
          </a:xfrm>
        </p:spPr>
        <p:txBody>
          <a:bodyPr/>
          <a:lstStyle/>
          <a:p>
            <a:r>
              <a:rPr lang="en-US" dirty="0" smtClean="0">
                <a:solidFill>
                  <a:srgbClr val="002060"/>
                </a:solidFill>
              </a:rPr>
              <a:t>Raising the Bar</a:t>
            </a:r>
            <a:endParaRPr lang="en-US" dirty="0">
              <a:solidFill>
                <a:srgbClr val="002060"/>
              </a:solidFill>
            </a:endParaRPr>
          </a:p>
        </p:txBody>
      </p:sp>
      <p:sp>
        <p:nvSpPr>
          <p:cNvPr id="6" name="TextBox 5"/>
          <p:cNvSpPr txBox="1"/>
          <p:nvPr/>
        </p:nvSpPr>
        <p:spPr>
          <a:xfrm>
            <a:off x="4777406" y="2895600"/>
            <a:ext cx="4349388" cy="3231654"/>
          </a:xfrm>
          <a:prstGeom prst="rect">
            <a:avLst/>
          </a:prstGeom>
          <a:noFill/>
        </p:spPr>
        <p:txBody>
          <a:bodyPr wrap="square" rtlCol="0">
            <a:spAutoFit/>
          </a:bodyPr>
          <a:lstStyle/>
          <a:p>
            <a:pPr marL="214313" indent="-214313">
              <a:buFont typeface="Arial" panose="020B0604020202020204" pitchFamily="34" charset="0"/>
              <a:buChar char="•"/>
            </a:pPr>
            <a:r>
              <a:rPr lang="en-US" dirty="0"/>
              <a:t>Tasks involved:</a:t>
            </a:r>
          </a:p>
          <a:p>
            <a:pPr marL="600075" lvl="1" indent="-257175">
              <a:buFont typeface="Wingdings" panose="05000000000000000000" pitchFamily="2" charset="2"/>
              <a:buChar char="§"/>
            </a:pPr>
            <a:r>
              <a:rPr lang="en-US" sz="1500" dirty="0"/>
              <a:t>Computational</a:t>
            </a:r>
          </a:p>
          <a:p>
            <a:pPr marL="600075" lvl="1" indent="-257175">
              <a:buFont typeface="Wingdings" panose="05000000000000000000" pitchFamily="2" charset="2"/>
              <a:buChar char="§"/>
            </a:pPr>
            <a:r>
              <a:rPr lang="en-US" sz="1500" dirty="0"/>
              <a:t>Conceptual</a:t>
            </a:r>
          </a:p>
          <a:p>
            <a:pPr lvl="1"/>
            <a:endParaRPr lang="en-US" sz="1500" dirty="0"/>
          </a:p>
          <a:p>
            <a:pPr marL="257175" indent="-257175">
              <a:buFont typeface="Wingdings" panose="05000000000000000000" pitchFamily="2" charset="2"/>
              <a:buChar char="§"/>
            </a:pPr>
            <a:r>
              <a:rPr lang="en-US" dirty="0"/>
              <a:t>Often very difficult for many in STA 210.  </a:t>
            </a:r>
            <a:r>
              <a:rPr lang="en-US" dirty="0"/>
              <a:t>Hoping group discussion helps</a:t>
            </a:r>
            <a:r>
              <a:rPr lang="en-US" dirty="0" smtClean="0"/>
              <a:t>.  Seems to.</a:t>
            </a:r>
            <a:endParaRPr lang="en-US" dirty="0"/>
          </a:p>
          <a:p>
            <a:pPr marL="257175" indent="-257175">
              <a:buFont typeface="Wingdings" panose="05000000000000000000" pitchFamily="2" charset="2"/>
              <a:buChar char="§"/>
            </a:pPr>
            <a:endParaRPr lang="en-US" dirty="0"/>
          </a:p>
          <a:p>
            <a:pPr marL="257175" indent="-257175">
              <a:buFont typeface="Wingdings" panose="05000000000000000000" pitchFamily="2" charset="2"/>
              <a:buChar char="§"/>
            </a:pPr>
            <a:r>
              <a:rPr lang="en-US" dirty="0"/>
              <a:t>May do this kind of activity in class, and then assign a similar one for homework.</a:t>
            </a:r>
            <a:endParaRPr lang="en-US" sz="1500" dirty="0"/>
          </a:p>
          <a:p>
            <a:pPr marL="257175" indent="-257175">
              <a:buFont typeface="Arial" panose="020B0604020202020204" pitchFamily="34" charset="0"/>
              <a:buChar char="•"/>
            </a:pPr>
            <a:endParaRPr lang="en-US" sz="1500" dirty="0"/>
          </a:p>
        </p:txBody>
      </p:sp>
      <p:pic>
        <p:nvPicPr>
          <p:cNvPr id="9" name="Picture 8"/>
          <p:cNvPicPr/>
          <p:nvPr/>
        </p:nvPicPr>
        <p:blipFill rotWithShape="1">
          <a:blip r:embed="rId3"/>
          <a:srcRect l="8494" t="8288" r="69551" b="12984"/>
          <a:stretch/>
        </p:blipFill>
        <p:spPr bwMode="auto">
          <a:xfrm>
            <a:off x="452330" y="1066800"/>
            <a:ext cx="4043469" cy="5141371"/>
          </a:xfrm>
          <a:prstGeom prst="rect">
            <a:avLst/>
          </a:prstGeom>
          <a:ln>
            <a:solidFill>
              <a:schemeClr val="tx1"/>
            </a:solidFill>
          </a:ln>
          <a:extLst>
            <a:ext uri="{53640926-AAD7-44D8-BBD7-CCE9431645EC}">
              <a14:shadowObscured xmlns:a14="http://schemas.microsoft.com/office/drawing/2010/main"/>
            </a:ext>
          </a:extLst>
        </p:spPr>
      </p:pic>
      <p:pic>
        <p:nvPicPr>
          <p:cNvPr id="10" name="Picture 9"/>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l="8992" t="11019" r="71542" b="69342"/>
          <a:stretch/>
        </p:blipFill>
        <p:spPr bwMode="auto">
          <a:xfrm>
            <a:off x="4643329" y="1066800"/>
            <a:ext cx="4322229" cy="1676400"/>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a:off x="3788208" y="1423988"/>
            <a:ext cx="936192" cy="176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6061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200900" cy="1114425"/>
          </a:xfrm>
        </p:spPr>
        <p:txBody>
          <a:bodyPr/>
          <a:lstStyle/>
          <a:p>
            <a:r>
              <a:rPr lang="en-US" dirty="0" smtClean="0">
                <a:solidFill>
                  <a:srgbClr val="002060"/>
                </a:solidFill>
              </a:rPr>
              <a:t>Distribution of Hands-On</a:t>
            </a:r>
            <a:endParaRPr lang="en-US" dirty="0">
              <a:solidFill>
                <a:srgbClr val="002060"/>
              </a:solidFill>
            </a:endParaRPr>
          </a:p>
        </p:txBody>
      </p:sp>
      <p:grpSp>
        <p:nvGrpSpPr>
          <p:cNvPr id="7" name="Group 6"/>
          <p:cNvGrpSpPr/>
          <p:nvPr/>
        </p:nvGrpSpPr>
        <p:grpSpPr>
          <a:xfrm>
            <a:off x="381000" y="1371600"/>
            <a:ext cx="8458200" cy="2971800"/>
            <a:chOff x="1202167" y="1358086"/>
            <a:chExt cx="10895709" cy="3622045"/>
          </a:xfrm>
        </p:grpSpPr>
        <p:pic>
          <p:nvPicPr>
            <p:cNvPr id="4" name="Picture 3"/>
            <p:cNvPicPr>
              <a:picLocks noChangeAspect="1"/>
            </p:cNvPicPr>
            <p:nvPr/>
          </p:nvPicPr>
          <p:blipFill>
            <a:blip r:embed="rId3"/>
            <a:stretch>
              <a:fillRect/>
            </a:stretch>
          </p:blipFill>
          <p:spPr>
            <a:xfrm>
              <a:off x="1202167" y="1358086"/>
              <a:ext cx="10895709" cy="2486139"/>
            </a:xfrm>
            <a:prstGeom prst="rect">
              <a:avLst/>
            </a:prstGeom>
            <a:solidFill>
              <a:schemeClr val="accent1">
                <a:lumMod val="40000"/>
                <a:lumOff val="60000"/>
              </a:schemeClr>
            </a:solidFill>
          </p:spPr>
        </p:pic>
        <p:pic>
          <p:nvPicPr>
            <p:cNvPr id="5" name="Picture 4"/>
            <p:cNvPicPr>
              <a:picLocks noChangeAspect="1"/>
            </p:cNvPicPr>
            <p:nvPr/>
          </p:nvPicPr>
          <p:blipFill>
            <a:blip r:embed="rId4"/>
            <a:stretch>
              <a:fillRect/>
            </a:stretch>
          </p:blipFill>
          <p:spPr>
            <a:xfrm>
              <a:off x="1202167" y="3844225"/>
              <a:ext cx="10895709" cy="1135906"/>
            </a:xfrm>
            <a:prstGeom prst="rect">
              <a:avLst/>
            </a:prstGeom>
            <a:solidFill>
              <a:schemeClr val="accent1">
                <a:lumMod val="40000"/>
                <a:lumOff val="60000"/>
              </a:schemeClr>
            </a:solidFill>
          </p:spPr>
        </p:pic>
      </p:grpSp>
    </p:spTree>
    <p:extLst>
      <p:ext uri="{BB962C8B-B14F-4D97-AF65-F5344CB8AC3E}">
        <p14:creationId xmlns:p14="http://schemas.microsoft.com/office/powerpoint/2010/main" val="4186262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2368"/>
            <a:ext cx="7200900" cy="1114425"/>
          </a:xfrm>
        </p:spPr>
        <p:txBody>
          <a:bodyPr/>
          <a:lstStyle/>
          <a:p>
            <a:r>
              <a:rPr lang="en-US" dirty="0" smtClean="0">
                <a:solidFill>
                  <a:srgbClr val="002060"/>
                </a:solidFill>
              </a:rPr>
              <a:t>Distribution of Hands-On</a:t>
            </a:r>
            <a:endParaRPr lang="en-US" dirty="0">
              <a:solidFill>
                <a:srgbClr val="002060"/>
              </a:solidFill>
            </a:endParaRPr>
          </a:p>
        </p:txBody>
      </p:sp>
      <p:sp>
        <p:nvSpPr>
          <p:cNvPr id="6" name="TextBox 5"/>
          <p:cNvSpPr txBox="1"/>
          <p:nvPr/>
        </p:nvSpPr>
        <p:spPr>
          <a:xfrm>
            <a:off x="685800" y="1716793"/>
            <a:ext cx="8019826" cy="3170099"/>
          </a:xfrm>
          <a:prstGeom prst="rect">
            <a:avLst/>
          </a:prstGeom>
          <a:noFill/>
        </p:spPr>
        <p:txBody>
          <a:bodyPr wrap="square" rtlCol="0">
            <a:spAutoFit/>
          </a:bodyPr>
          <a:lstStyle/>
          <a:p>
            <a:pPr marL="214313" indent="-214313">
              <a:buFont typeface="Arial" panose="020B0604020202020204" pitchFamily="34" charset="0"/>
              <a:buChar char="•"/>
            </a:pPr>
            <a:r>
              <a:rPr lang="en-US" sz="2400" dirty="0"/>
              <a:t>Goals</a:t>
            </a:r>
          </a:p>
          <a:p>
            <a:pPr marL="600075" lvl="1" indent="-257175">
              <a:buFont typeface="Wingdings" panose="05000000000000000000" pitchFamily="2" charset="2"/>
              <a:buChar char="§"/>
            </a:pPr>
            <a:r>
              <a:rPr lang="en-US" sz="2000" dirty="0"/>
              <a:t>Replace the “demonstration-down-front” we used to use</a:t>
            </a:r>
          </a:p>
          <a:p>
            <a:pPr marL="600075" lvl="1" indent="-257175">
              <a:buFont typeface="Wingdings" panose="05000000000000000000" pitchFamily="2" charset="2"/>
              <a:buChar char="§"/>
            </a:pPr>
            <a:r>
              <a:rPr lang="en-US" sz="2000" dirty="0"/>
              <a:t>Get every students’ hands on the materials</a:t>
            </a:r>
          </a:p>
          <a:p>
            <a:pPr marL="600075" lvl="1" indent="-257175">
              <a:buFont typeface="Wingdings" panose="05000000000000000000" pitchFamily="2" charset="2"/>
              <a:buChar char="§"/>
            </a:pPr>
            <a:r>
              <a:rPr lang="en-US" sz="2000" dirty="0"/>
              <a:t>Create a safe environment for participation</a:t>
            </a:r>
          </a:p>
          <a:p>
            <a:pPr lvl="1"/>
            <a:endParaRPr lang="en-US" sz="2000" dirty="0"/>
          </a:p>
          <a:p>
            <a:pPr marL="342900" indent="-342900">
              <a:buFont typeface="Arial" panose="020B0604020202020204" pitchFamily="34" charset="0"/>
              <a:buChar char="•"/>
            </a:pPr>
            <a:r>
              <a:rPr lang="en-US" sz="2400" dirty="0"/>
              <a:t>Very limited data from just two semesters, but students tended to enjoy these a lot.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Does enjoyment translate to learning?  </a:t>
            </a:r>
          </a:p>
        </p:txBody>
      </p:sp>
    </p:spTree>
    <p:extLst>
      <p:ext uri="{BB962C8B-B14F-4D97-AF65-F5344CB8AC3E}">
        <p14:creationId xmlns:p14="http://schemas.microsoft.com/office/powerpoint/2010/main" val="2611896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8335"/>
            <a:ext cx="7200900" cy="1114425"/>
          </a:xfrm>
        </p:spPr>
        <p:txBody>
          <a:bodyPr/>
          <a:lstStyle/>
          <a:p>
            <a:r>
              <a:rPr lang="en-US" dirty="0" smtClean="0">
                <a:solidFill>
                  <a:srgbClr val="002060"/>
                </a:solidFill>
              </a:rPr>
              <a:t>Send to the Internet</a:t>
            </a:r>
            <a:endParaRPr lang="en-US" dirty="0">
              <a:solidFill>
                <a:srgbClr val="002060"/>
              </a:solidFill>
            </a:endParaRPr>
          </a:p>
        </p:txBody>
      </p:sp>
      <p:sp>
        <p:nvSpPr>
          <p:cNvPr id="5" name="Rectangle 4"/>
          <p:cNvSpPr/>
          <p:nvPr/>
        </p:nvSpPr>
        <p:spPr>
          <a:xfrm>
            <a:off x="533400" y="1538872"/>
            <a:ext cx="7742817" cy="1733936"/>
          </a:xfrm>
          <a:prstGeom prst="rect">
            <a:avLst/>
          </a:prstGeom>
          <a:solidFill>
            <a:schemeClr val="tx2">
              <a:lumMod val="10000"/>
              <a:lumOff val="90000"/>
            </a:schemeClr>
          </a:solidFill>
        </p:spPr>
        <p:txBody>
          <a:bodyPr wrap="square">
            <a:spAutoFit/>
          </a:bodyPr>
          <a:lstStyle/>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Table 1 – Discuss how Cosmo polls are taken and comment on how they compare to SRS. </a:t>
            </a:r>
          </a:p>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Table 2 – Look up random digit dialing (common with reputable polls) and comment on how this is SRS like.</a:t>
            </a:r>
          </a:p>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Table 3 – Look up “snowball sampling” and tell us about it.  Is it SRS like?</a:t>
            </a:r>
          </a:p>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Table 4 – If you were going to sample people in your living area, how would you do that?</a:t>
            </a:r>
          </a:p>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Table 5 – Do you think on-line reviews are statistical samples (e.g. at Amazon)?  Why or why not?  Can you think of a way to make online reviews more useful?</a:t>
            </a:r>
          </a:p>
        </p:txBody>
      </p:sp>
      <p:sp>
        <p:nvSpPr>
          <p:cNvPr id="9" name="TextBox 8"/>
          <p:cNvSpPr txBox="1"/>
          <p:nvPr/>
        </p:nvSpPr>
        <p:spPr>
          <a:xfrm>
            <a:off x="457089" y="3810000"/>
            <a:ext cx="7895437" cy="1246495"/>
          </a:xfrm>
          <a:prstGeom prst="rect">
            <a:avLst/>
          </a:prstGeom>
          <a:noFill/>
        </p:spPr>
        <p:txBody>
          <a:bodyPr wrap="square" rtlCol="0">
            <a:spAutoFit/>
          </a:bodyPr>
          <a:lstStyle/>
          <a:p>
            <a:pPr marL="214313" indent="-214313">
              <a:buFont typeface="Arial" panose="020B0604020202020204" pitchFamily="34" charset="0"/>
              <a:buChar char="•"/>
            </a:pPr>
            <a:r>
              <a:rPr lang="en-US" sz="2100" dirty="0"/>
              <a:t>Goals:</a:t>
            </a:r>
          </a:p>
          <a:p>
            <a:pPr marL="600075" lvl="1" indent="-257175">
              <a:buFont typeface="Wingdings" panose="05000000000000000000" pitchFamily="2" charset="2"/>
              <a:buChar char="§"/>
            </a:pPr>
            <a:r>
              <a:rPr lang="en-US" dirty="0"/>
              <a:t>Have students encounter ideas we know they’ll need later in the material (e.g. </a:t>
            </a:r>
            <a:r>
              <a:rPr lang="en-US" dirty="0"/>
              <a:t>on their capstones</a:t>
            </a:r>
            <a:r>
              <a:rPr lang="en-US" dirty="0" smtClean="0"/>
              <a:t>)</a:t>
            </a:r>
          </a:p>
          <a:p>
            <a:pPr marL="600075" lvl="1" indent="-257175">
              <a:buFont typeface="Wingdings" panose="05000000000000000000" pitchFamily="2" charset="2"/>
              <a:buChar char="§"/>
            </a:pPr>
            <a:r>
              <a:rPr lang="en-US" dirty="0" smtClean="0"/>
              <a:t>Force </a:t>
            </a:r>
            <a:r>
              <a:rPr lang="en-US" dirty="0"/>
              <a:t>discussion of these ideas within the small group structure</a:t>
            </a:r>
          </a:p>
        </p:txBody>
      </p:sp>
    </p:spTree>
    <p:extLst>
      <p:ext uri="{BB962C8B-B14F-4D97-AF65-F5344CB8AC3E}">
        <p14:creationId xmlns:p14="http://schemas.microsoft.com/office/powerpoint/2010/main" val="860936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70873"/>
            <a:ext cx="7200900" cy="1114425"/>
          </a:xfrm>
        </p:spPr>
        <p:txBody>
          <a:bodyPr/>
          <a:lstStyle/>
          <a:p>
            <a:r>
              <a:rPr lang="en-US" dirty="0" smtClean="0">
                <a:solidFill>
                  <a:srgbClr val="002060"/>
                </a:solidFill>
              </a:rPr>
              <a:t>What Have We Learned?</a:t>
            </a:r>
            <a:endParaRPr lang="en-US" dirty="0">
              <a:solidFill>
                <a:srgbClr val="002060"/>
              </a:solidFill>
            </a:endParaRPr>
          </a:p>
        </p:txBody>
      </p:sp>
      <p:sp>
        <p:nvSpPr>
          <p:cNvPr id="9" name="TextBox 8"/>
          <p:cNvSpPr txBox="1"/>
          <p:nvPr/>
        </p:nvSpPr>
        <p:spPr>
          <a:xfrm>
            <a:off x="533400" y="1565633"/>
            <a:ext cx="7895437" cy="3970318"/>
          </a:xfrm>
          <a:prstGeom prst="rect">
            <a:avLst/>
          </a:prstGeom>
          <a:noFill/>
        </p:spPr>
        <p:txBody>
          <a:bodyPr wrap="square" rtlCol="0">
            <a:spAutoFit/>
          </a:bodyPr>
          <a:lstStyle/>
          <a:p>
            <a:pPr marL="214313" indent="-214313">
              <a:buFont typeface="Arial" panose="020B0604020202020204" pitchFamily="34" charset="0"/>
              <a:buChar char="•"/>
            </a:pPr>
            <a:r>
              <a:rPr lang="en-US" sz="2100" dirty="0"/>
              <a:t>Need to limit scope of prompts.</a:t>
            </a:r>
          </a:p>
          <a:p>
            <a:endParaRPr lang="en-US" sz="2100" dirty="0"/>
          </a:p>
          <a:p>
            <a:pPr marL="214313" indent="-214313">
              <a:buFont typeface="Arial" panose="020B0604020202020204" pitchFamily="34" charset="0"/>
              <a:buChar char="•"/>
            </a:pPr>
            <a:r>
              <a:rPr lang="en-US" sz="2100" dirty="0"/>
              <a:t>Reporting out is ticklish, especially if you are wanting everyone in the class be responsible for a correct version of what the are hearing from their peers.</a:t>
            </a:r>
          </a:p>
          <a:p>
            <a:endParaRPr lang="en-US" sz="2100" dirty="0"/>
          </a:p>
          <a:p>
            <a:pPr marL="214313" indent="-214313">
              <a:buFont typeface="Arial" panose="020B0604020202020204" pitchFamily="34" charset="0"/>
              <a:buChar char="•"/>
            </a:pPr>
            <a:r>
              <a:rPr lang="en-US" sz="2100" dirty="0"/>
              <a:t>Have to allow time at some point to clean up what the groups say.</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Found it was more effective to break up a single prompt into parts once reporting out starts.  That way the entire group stays focused on the same ideas.</a:t>
            </a:r>
            <a:endParaRPr lang="en-US" dirty="0"/>
          </a:p>
        </p:txBody>
      </p:sp>
      <p:pic>
        <p:nvPicPr>
          <p:cNvPr id="7170" name="Picture 2" descr="http://envirodad.com/wp-content/uploads/2012/03/well_du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41" y="762000"/>
            <a:ext cx="1245493" cy="112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45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2060"/>
                </a:solidFill>
              </a:rPr>
              <a:t>Unfortunately</a:t>
            </a:r>
            <a:endParaRPr lang="en-US" dirty="0">
              <a:solidFill>
                <a:srgbClr val="002060"/>
              </a:solidFill>
            </a:endParaRPr>
          </a:p>
        </p:txBody>
      </p:sp>
      <p:sp>
        <p:nvSpPr>
          <p:cNvPr id="6" name="Content Placeholder 1"/>
          <p:cNvSpPr>
            <a:spLocks noGrp="1"/>
          </p:cNvSpPr>
          <p:nvPr>
            <p:ph idx="1"/>
          </p:nvPr>
        </p:nvSpPr>
        <p:spPr>
          <a:xfrm>
            <a:off x="3352800" y="1371600"/>
            <a:ext cx="5334000" cy="4449762"/>
          </a:xfrm>
        </p:spPr>
        <p:txBody>
          <a:bodyPr>
            <a:normAutofit fontScale="85000" lnSpcReduction="20000"/>
          </a:bodyPr>
          <a:lstStyle/>
          <a:p>
            <a:r>
              <a:rPr lang="en-US" dirty="0" smtClean="0"/>
              <a:t>I am not as articulate or as smart or as funny as Dr. </a:t>
            </a:r>
            <a:r>
              <a:rPr lang="en-US" dirty="0" err="1" smtClean="0"/>
              <a:t>Gelman</a:t>
            </a:r>
            <a:r>
              <a:rPr lang="en-US" dirty="0" smtClean="0"/>
              <a:t>!</a:t>
            </a:r>
            <a:endParaRPr lang="en-US" dirty="0" smtClean="0"/>
          </a:p>
          <a:p>
            <a:pPr marL="109728" indent="0">
              <a:buNone/>
            </a:pPr>
            <a:endParaRPr lang="en-US" dirty="0" smtClean="0"/>
          </a:p>
          <a:p>
            <a:r>
              <a:rPr lang="en-US" dirty="0" smtClean="0"/>
              <a:t>I do agree </a:t>
            </a:r>
            <a:r>
              <a:rPr lang="en-US" dirty="0" smtClean="0"/>
              <a:t>we need to be </a:t>
            </a:r>
            <a:r>
              <a:rPr lang="en-US" i="1" dirty="0" smtClean="0"/>
              <a:t>student-centered</a:t>
            </a:r>
            <a:r>
              <a:rPr lang="en-US" dirty="0" smtClean="0"/>
              <a:t>.</a:t>
            </a:r>
            <a:endParaRPr lang="en-US" dirty="0" smtClean="0"/>
          </a:p>
          <a:p>
            <a:endParaRPr lang="en-US" dirty="0" smtClean="0"/>
          </a:p>
          <a:p>
            <a:r>
              <a:rPr lang="en-US" dirty="0" smtClean="0"/>
              <a:t>Dr. </a:t>
            </a:r>
            <a:r>
              <a:rPr lang="en-US" dirty="0" err="1" smtClean="0"/>
              <a:t>Gelman</a:t>
            </a:r>
            <a:r>
              <a:rPr lang="en-US" dirty="0" smtClean="0"/>
              <a:t> did express some strong opinions on how little our students are actually learning and retaining.</a:t>
            </a:r>
            <a:endParaRPr lang="en-US" dirty="0" smtClean="0"/>
          </a:p>
          <a:p>
            <a:endParaRPr lang="en-US" dirty="0" smtClean="0"/>
          </a:p>
          <a:p>
            <a:r>
              <a:rPr lang="en-US" dirty="0" smtClean="0"/>
              <a:t>My colleagues and I share some of those same opinions at the University of Kentucky.</a:t>
            </a:r>
            <a:endParaRPr lang="en-US" dirty="0"/>
          </a:p>
          <a:p>
            <a:endParaRPr lang="en-US" dirty="0" smtClean="0"/>
          </a:p>
        </p:txBody>
      </p:sp>
      <p:pic>
        <p:nvPicPr>
          <p:cNvPr id="8" name="Picture 7" descr="C:\Users\rayens\AppData\Local\Microsoft\Windows\Temporary Internet Files\Content.Outlook\NI640JC2\20160518_092609.jpg"/>
          <p:cNvPicPr/>
          <p:nvPr/>
        </p:nvPicPr>
        <p:blipFill rotWithShape="1">
          <a:blip r:embed="rId2" cstate="print">
            <a:extLst>
              <a:ext uri="{28A0092B-C50C-407E-A947-70E740481C1C}">
                <a14:useLocalDpi xmlns:a14="http://schemas.microsoft.com/office/drawing/2010/main" val="0"/>
              </a:ext>
            </a:extLst>
          </a:blip>
          <a:srcRect l="18018" r="2922" b="4099"/>
          <a:stretch/>
        </p:blipFill>
        <p:spPr bwMode="auto">
          <a:xfrm rot="16200000">
            <a:off x="402909" y="1877513"/>
            <a:ext cx="3276601" cy="2406016"/>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3895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8921"/>
            <a:ext cx="7200900" cy="1114425"/>
          </a:xfrm>
        </p:spPr>
        <p:txBody>
          <a:bodyPr>
            <a:normAutofit fontScale="90000"/>
          </a:bodyPr>
          <a:lstStyle/>
          <a:p>
            <a:r>
              <a:rPr lang="en-US" dirty="0" smtClean="0">
                <a:solidFill>
                  <a:srgbClr val="002060"/>
                </a:solidFill>
              </a:rPr>
              <a:t>Everybody Does Same Thing</a:t>
            </a:r>
            <a:endParaRPr lang="en-US" dirty="0">
              <a:solidFill>
                <a:srgbClr val="002060"/>
              </a:solidFill>
            </a:endParaRPr>
          </a:p>
        </p:txBody>
      </p:sp>
      <p:sp>
        <p:nvSpPr>
          <p:cNvPr id="6" name="Rectangle 5"/>
          <p:cNvSpPr/>
          <p:nvPr/>
        </p:nvSpPr>
        <p:spPr>
          <a:xfrm>
            <a:off x="583537" y="1864651"/>
            <a:ext cx="7541111" cy="1194301"/>
          </a:xfrm>
          <a:prstGeom prst="rect">
            <a:avLst/>
          </a:prstGeom>
          <a:solidFill>
            <a:schemeClr val="bg2">
              <a:lumMod val="90000"/>
            </a:schemeClr>
          </a:solidFill>
        </p:spPr>
        <p:txBody>
          <a:bodyPr wrap="square">
            <a:spAutoFit/>
          </a:bodyPr>
          <a:lstStyle/>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Go to this applet:  </a:t>
            </a:r>
            <a:r>
              <a:rPr lang="en-US" sz="1350" b="1" u="sng" dirty="0">
                <a:solidFill>
                  <a:srgbClr val="C00000"/>
                </a:solidFill>
                <a:latin typeface="Calibri" panose="020F0502020204030204" pitchFamily="34" charset="0"/>
                <a:ea typeface="Calibri" panose="020F0502020204030204" pitchFamily="34" charset="0"/>
                <a:cs typeface="Times New Roman" panose="02020603050405020304" pitchFamily="18" charset="0"/>
                <a:hlinkClick r:id="rId3"/>
              </a:rPr>
              <a:t>http://www.rossmanchance.com/applets/NormCalc.html</a:t>
            </a:r>
            <a:r>
              <a:rPr lang="en-US" sz="13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350" dirty="0">
                <a:latin typeface="Calibri" panose="020F0502020204030204" pitchFamily="34" charset="0"/>
                <a:ea typeface="Calibri" panose="020F0502020204030204" pitchFamily="34" charset="0"/>
                <a:cs typeface="Times New Roman" panose="02020603050405020304" pitchFamily="18" charset="0"/>
              </a:rPr>
              <a:t>.  Please play around with the applet to figure out how to do the following:</a:t>
            </a:r>
          </a:p>
          <a:p>
            <a:pPr marL="257175" indent="-257175">
              <a:lnSpc>
                <a:spcPct val="115000"/>
              </a:lnSpc>
              <a:spcAft>
                <a:spcPts val="750"/>
              </a:spcAft>
              <a:buFont typeface="+mj-lt"/>
              <a:buAutoNum type="alphaLcPeriod"/>
            </a:pPr>
            <a:r>
              <a:rPr lang="en-US" sz="1350" dirty="0">
                <a:latin typeface="Calibri" panose="020F0502020204030204" pitchFamily="34" charset="0"/>
                <a:ea typeface="Calibri" panose="020F0502020204030204" pitchFamily="34" charset="0"/>
                <a:cs typeface="Times New Roman" panose="02020603050405020304" pitchFamily="18" charset="0"/>
              </a:rPr>
              <a:t>Find the z* value for an 85% confidence interval.</a:t>
            </a:r>
          </a:p>
          <a:p>
            <a:pPr marL="257175" indent="-257175">
              <a:lnSpc>
                <a:spcPct val="115000"/>
              </a:lnSpc>
              <a:spcAft>
                <a:spcPts val="750"/>
              </a:spcAft>
              <a:buFont typeface="+mj-lt"/>
              <a:buAutoNum type="alphaLcPeriod"/>
            </a:pPr>
            <a:r>
              <a:rPr lang="en-US" sz="1350" dirty="0">
                <a:latin typeface="Calibri" panose="020F0502020204030204" pitchFamily="34" charset="0"/>
                <a:ea typeface="Calibri" panose="020F0502020204030204" pitchFamily="34" charset="0"/>
                <a:cs typeface="Times New Roman" panose="02020603050405020304" pitchFamily="18" charset="0"/>
              </a:rPr>
              <a:t>Find the z* value for a 30% confidence interval.</a:t>
            </a:r>
          </a:p>
        </p:txBody>
      </p:sp>
      <p:sp>
        <p:nvSpPr>
          <p:cNvPr id="3" name="Rectangle 2"/>
          <p:cNvSpPr/>
          <p:nvPr/>
        </p:nvSpPr>
        <p:spPr>
          <a:xfrm>
            <a:off x="583537" y="3211220"/>
            <a:ext cx="7541111" cy="1449820"/>
          </a:xfrm>
          <a:prstGeom prst="rect">
            <a:avLst/>
          </a:prstGeom>
          <a:solidFill>
            <a:schemeClr val="bg2">
              <a:lumMod val="90000"/>
            </a:schemeClr>
          </a:solidFill>
        </p:spPr>
        <p:txBody>
          <a:bodyPr wrap="square">
            <a:spAutoFit/>
          </a:bodyPr>
          <a:lstStyle/>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Using this ring and this makeshift peg/post, please do the following:</a:t>
            </a:r>
          </a:p>
          <a:p>
            <a:pPr marL="257175" indent="-257175">
              <a:lnSpc>
                <a:spcPct val="115000"/>
              </a:lnSpc>
              <a:spcAft>
                <a:spcPts val="750"/>
              </a:spcAft>
              <a:buFont typeface="+mj-lt"/>
              <a:buAutoNum type="alphaLcPeriod"/>
            </a:pPr>
            <a:r>
              <a:rPr lang="en-US" sz="1350" dirty="0">
                <a:latin typeface="Calibri" panose="020F0502020204030204" pitchFamily="34" charset="0"/>
                <a:ea typeface="Calibri" panose="020F0502020204030204" pitchFamily="34" charset="0"/>
                <a:cs typeface="Times New Roman" panose="02020603050405020304" pitchFamily="18" charset="0"/>
              </a:rPr>
              <a:t>Construct and demonstrate an activity that illustrates the correct interpretation of a confidence interval</a:t>
            </a:r>
            <a:r>
              <a:rPr lang="en-US" sz="1350" dirty="0">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15000"/>
              </a:lnSpc>
              <a:spcAft>
                <a:spcPts val="750"/>
              </a:spcAft>
              <a:buFont typeface="+mj-lt"/>
              <a:buAutoNum type="alphaLcPeriod"/>
            </a:pPr>
            <a:r>
              <a:rPr lang="en-US" sz="1350" dirty="0">
                <a:latin typeface="Calibri" panose="020F0502020204030204" pitchFamily="34" charset="0"/>
                <a:ea typeface="Calibri" panose="020F0502020204030204" pitchFamily="34" charset="0"/>
                <a:cs typeface="Times New Roman" panose="02020603050405020304" pitchFamily="18" charset="0"/>
              </a:rPr>
              <a:t>Explain </a:t>
            </a:r>
            <a:r>
              <a:rPr lang="en-US" sz="1350" dirty="0">
                <a:latin typeface="Calibri" panose="020F0502020204030204" pitchFamily="34" charset="0"/>
                <a:ea typeface="Calibri" panose="020F0502020204030204" pitchFamily="34" charset="0"/>
                <a:cs typeface="Times New Roman" panose="02020603050405020304" pitchFamily="18" charset="0"/>
              </a:rPr>
              <a:t>why the interpretation in Statement 2 in BN 2.20 is incorrect (in the context of your activity of course).</a:t>
            </a:r>
          </a:p>
        </p:txBody>
      </p:sp>
      <p:pic>
        <p:nvPicPr>
          <p:cNvPr id="8200" name="Picture 8" descr="http://thesamesame.com/wp-content/uploads/2013/06/same-same-logo-tag1.png"/>
          <p:cNvPicPr>
            <a:picLocks noChangeAspect="1" noChangeArrowheads="1"/>
          </p:cNvPicPr>
          <p:nvPr/>
        </p:nvPicPr>
        <p:blipFill rotWithShape="1">
          <a:blip r:embed="rId4">
            <a:extLst>
              <a:ext uri="{28A0092B-C50C-407E-A947-70E740481C1C}">
                <a14:useLocalDpi xmlns:a14="http://schemas.microsoft.com/office/drawing/2010/main" val="0"/>
              </a:ext>
            </a:extLst>
          </a:blip>
          <a:srcRect l="226" t="91" r="73170" b="7765"/>
          <a:stretch/>
        </p:blipFill>
        <p:spPr bwMode="auto">
          <a:xfrm>
            <a:off x="7767937" y="662730"/>
            <a:ext cx="669176" cy="6180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676" y="4953000"/>
            <a:ext cx="7895437" cy="646331"/>
          </a:xfrm>
          <a:prstGeom prst="rect">
            <a:avLst/>
          </a:prstGeom>
          <a:noFill/>
        </p:spPr>
        <p:txBody>
          <a:bodyPr wrap="square" rtlCol="0">
            <a:spAutoFit/>
          </a:bodyPr>
          <a:lstStyle/>
          <a:p>
            <a:r>
              <a:rPr lang="en-US" dirty="0"/>
              <a:t>When tables report out, everyone is on the same page </a:t>
            </a:r>
            <a:r>
              <a:rPr lang="en-US" dirty="0" smtClean="0"/>
              <a:t>with respect to </a:t>
            </a:r>
            <a:r>
              <a:rPr lang="en-US" dirty="0"/>
              <a:t>the activity.</a:t>
            </a:r>
          </a:p>
        </p:txBody>
      </p:sp>
    </p:spTree>
    <p:extLst>
      <p:ext uri="{BB962C8B-B14F-4D97-AF65-F5344CB8AC3E}">
        <p14:creationId xmlns:p14="http://schemas.microsoft.com/office/powerpoint/2010/main" val="3417563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4878"/>
            <a:ext cx="7200900" cy="1114425"/>
          </a:xfrm>
        </p:spPr>
        <p:txBody>
          <a:bodyPr>
            <a:normAutofit fontScale="90000"/>
          </a:bodyPr>
          <a:lstStyle/>
          <a:p>
            <a:r>
              <a:rPr lang="en-US" dirty="0" smtClean="0">
                <a:solidFill>
                  <a:srgbClr val="002060"/>
                </a:solidFill>
              </a:rPr>
              <a:t>So Much to Say, So Little Time</a:t>
            </a:r>
            <a:endParaRPr lang="en-US" dirty="0">
              <a:solidFill>
                <a:srgbClr val="002060"/>
              </a:solidFill>
            </a:endParaRPr>
          </a:p>
        </p:txBody>
      </p:sp>
      <p:sp>
        <p:nvSpPr>
          <p:cNvPr id="11" name="TextBox 10"/>
          <p:cNvSpPr txBox="1"/>
          <p:nvPr/>
        </p:nvSpPr>
        <p:spPr>
          <a:xfrm>
            <a:off x="533400" y="1552097"/>
            <a:ext cx="7895437" cy="3647152"/>
          </a:xfrm>
          <a:prstGeom prst="rect">
            <a:avLst/>
          </a:prstGeom>
          <a:noFill/>
        </p:spPr>
        <p:txBody>
          <a:bodyPr wrap="square" rtlCol="0">
            <a:spAutoFit/>
          </a:bodyPr>
          <a:lstStyle/>
          <a:p>
            <a:pPr marL="257175" indent="-257175">
              <a:buFont typeface="Arial" panose="020B0604020202020204" pitchFamily="34" charset="0"/>
              <a:buChar char="•"/>
            </a:pPr>
            <a:r>
              <a:rPr lang="en-US" sz="2100" dirty="0"/>
              <a:t>Required tables to take quizzes as group at beginning of each class (on Canvas).   </a:t>
            </a:r>
          </a:p>
          <a:p>
            <a:pPr marL="685800" lvl="1" indent="-342900">
              <a:buFont typeface="Wingdings" panose="05000000000000000000" pitchFamily="2" charset="2"/>
              <a:buChar char="§"/>
            </a:pPr>
            <a:r>
              <a:rPr lang="en-US" sz="2100" dirty="0"/>
              <a:t>Canvas not great for this.</a:t>
            </a:r>
          </a:p>
          <a:p>
            <a:pPr marL="685800" lvl="1" indent="-342900">
              <a:buFont typeface="Wingdings" panose="05000000000000000000" pitchFamily="2" charset="2"/>
              <a:buChar char="§"/>
            </a:pPr>
            <a:r>
              <a:rPr lang="en-US" sz="2100" dirty="0"/>
              <a:t>Still like the idea and will probably continue it.</a:t>
            </a:r>
          </a:p>
          <a:p>
            <a:pPr marL="685800" lvl="1" indent="-342900">
              <a:buFont typeface="Wingdings" panose="05000000000000000000" pitchFamily="2" charset="2"/>
              <a:buChar char="§"/>
            </a:pPr>
            <a:r>
              <a:rPr lang="en-US" sz="2100" dirty="0"/>
              <a:t>Like the pressure it creates in the groups to listen and contribute.</a:t>
            </a:r>
          </a:p>
          <a:p>
            <a:pPr lvl="1"/>
            <a:endParaRPr lang="en-US" sz="2100" dirty="0"/>
          </a:p>
          <a:p>
            <a:pPr marL="342900" indent="-342900">
              <a:buFont typeface="Arial" panose="020B0604020202020204" pitchFamily="34" charset="0"/>
              <a:buChar char="•"/>
            </a:pPr>
            <a:r>
              <a:rPr lang="en-US" sz="2100" dirty="0"/>
              <a:t>Had tables assigned to a clicker for Turning Point activities.</a:t>
            </a:r>
          </a:p>
          <a:p>
            <a:pPr marL="685800" lvl="1" indent="-342900">
              <a:buFont typeface="Wingdings" panose="05000000000000000000" pitchFamily="2" charset="2"/>
              <a:buChar char="§"/>
            </a:pPr>
            <a:r>
              <a:rPr lang="en-US" sz="2100" dirty="0"/>
              <a:t>Similar goal as above.  Trying to force discussion and peer learning</a:t>
            </a:r>
            <a:endParaRPr lang="en-US" sz="2100" dirty="0"/>
          </a:p>
        </p:txBody>
      </p:sp>
    </p:spTree>
    <p:extLst>
      <p:ext uri="{BB962C8B-B14F-4D97-AF65-F5344CB8AC3E}">
        <p14:creationId xmlns:p14="http://schemas.microsoft.com/office/powerpoint/2010/main" val="264477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8780"/>
            <a:ext cx="7200900" cy="1114425"/>
          </a:xfrm>
        </p:spPr>
        <p:txBody>
          <a:bodyPr/>
          <a:lstStyle/>
          <a:p>
            <a:r>
              <a:rPr lang="en-US" dirty="0" smtClean="0">
                <a:solidFill>
                  <a:srgbClr val="002060"/>
                </a:solidFill>
              </a:rPr>
              <a:t>Converted Abandoned Lab</a:t>
            </a:r>
            <a:endParaRPr lang="en-US" dirty="0">
              <a:solidFill>
                <a:srgbClr val="002060"/>
              </a:solidFill>
            </a:endParaRPr>
          </a:p>
        </p:txBody>
      </p:sp>
      <p:sp>
        <p:nvSpPr>
          <p:cNvPr id="11" name="TextBox 10"/>
          <p:cNvSpPr txBox="1"/>
          <p:nvPr/>
        </p:nvSpPr>
        <p:spPr>
          <a:xfrm>
            <a:off x="5181600" y="1805736"/>
            <a:ext cx="3636982" cy="4801314"/>
          </a:xfrm>
          <a:prstGeom prst="rect">
            <a:avLst/>
          </a:prstGeom>
          <a:noFill/>
        </p:spPr>
        <p:txBody>
          <a:bodyPr wrap="square" rtlCol="0">
            <a:spAutoFit/>
          </a:bodyPr>
          <a:lstStyle/>
          <a:p>
            <a:pPr marL="257175" indent="-257175">
              <a:buFont typeface="Arial" panose="020B0604020202020204" pitchFamily="34" charset="0"/>
              <a:buChar char="•"/>
            </a:pPr>
            <a:r>
              <a:rPr lang="en-US" dirty="0" smtClean="0"/>
              <a:t>Renovation was expensive.</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Had to convince many people it was worth it.</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Ended up having to fund much of the renovation from the Department.</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In the end, the design became the model for all the TEAL (technology-enhanced active learning) rooms in the new ASB.</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Flat, open ballroom with internet access a good start.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32" y="1830317"/>
            <a:ext cx="4572582" cy="3046483"/>
          </a:xfrm>
          <a:prstGeom prst="rect">
            <a:avLst/>
          </a:prstGeom>
        </p:spPr>
      </p:pic>
      <p:sp>
        <p:nvSpPr>
          <p:cNvPr id="6" name="Rectangle 5"/>
          <p:cNvSpPr/>
          <p:nvPr/>
        </p:nvSpPr>
        <p:spPr>
          <a:xfrm>
            <a:off x="328632" y="5064437"/>
            <a:ext cx="4269697" cy="523220"/>
          </a:xfrm>
          <a:prstGeom prst="rect">
            <a:avLst/>
          </a:prstGeom>
        </p:spPr>
        <p:txBody>
          <a:bodyPr wrap="square">
            <a:spAutoFit/>
          </a:bodyPr>
          <a:lstStyle/>
          <a:p>
            <a:r>
              <a:rPr lang="en-US" sz="1400" dirty="0"/>
              <a:t>Photo Courtesy </a:t>
            </a:r>
            <a:r>
              <a:rPr lang="en-US" sz="1400" dirty="0"/>
              <a:t>of College of Arts &amp; Sciences, University of </a:t>
            </a:r>
            <a:r>
              <a:rPr lang="en-US" sz="1400" dirty="0"/>
              <a:t>Kentucky </a:t>
            </a:r>
            <a:endParaRPr lang="en-US" sz="1400" dirty="0"/>
          </a:p>
        </p:txBody>
      </p:sp>
    </p:spTree>
    <p:extLst>
      <p:ext uri="{BB962C8B-B14F-4D97-AF65-F5344CB8AC3E}">
        <p14:creationId xmlns:p14="http://schemas.microsoft.com/office/powerpoint/2010/main" val="1706435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44" t="19231" r="68692" b="22527"/>
          <a:stretch/>
        </p:blipFill>
        <p:spPr bwMode="auto">
          <a:xfrm>
            <a:off x="3429000" y="990600"/>
            <a:ext cx="5486399" cy="507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solidFill>
                  <a:srgbClr val="002060"/>
                </a:solidFill>
              </a:rPr>
              <a:t>Academic Sciences Building</a:t>
            </a:r>
            <a:endParaRPr lang="en-US" dirty="0">
              <a:solidFill>
                <a:srgbClr val="002060"/>
              </a:solidFill>
            </a:endParaRPr>
          </a:p>
        </p:txBody>
      </p:sp>
      <p:sp>
        <p:nvSpPr>
          <p:cNvPr id="4" name="TextBox 3"/>
          <p:cNvSpPr txBox="1"/>
          <p:nvPr/>
        </p:nvSpPr>
        <p:spPr>
          <a:xfrm>
            <a:off x="228601" y="1253643"/>
            <a:ext cx="3352799" cy="2862322"/>
          </a:xfrm>
          <a:prstGeom prst="rect">
            <a:avLst/>
          </a:prstGeom>
          <a:noFill/>
        </p:spPr>
        <p:txBody>
          <a:bodyPr wrap="square" rtlCol="0">
            <a:spAutoFit/>
          </a:bodyPr>
          <a:lstStyle/>
          <a:p>
            <a:pPr marL="257175" indent="-257175">
              <a:buFont typeface="Arial" panose="020B0604020202020204" pitchFamily="34" charset="0"/>
              <a:buChar char="•"/>
            </a:pPr>
            <a:r>
              <a:rPr lang="en-US" dirty="0" smtClean="0"/>
              <a:t>Opening in August 2016.</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STA has largest TEAL room.</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132 seats, 22 tables of 6.</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All the technology we have in the little MDS room.</a:t>
            </a:r>
          </a:p>
        </p:txBody>
      </p:sp>
    </p:spTree>
    <p:extLst>
      <p:ext uri="{BB962C8B-B14F-4D97-AF65-F5344CB8AC3E}">
        <p14:creationId xmlns:p14="http://schemas.microsoft.com/office/powerpoint/2010/main" val="822608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76800"/>
          </a:xfrm>
        </p:spPr>
        <p:txBody>
          <a:bodyPr>
            <a:normAutofit lnSpcReduction="10000"/>
          </a:bodyPr>
          <a:lstStyle/>
          <a:p>
            <a:r>
              <a:rPr lang="en-US" b="1" dirty="0" smtClean="0">
                <a:solidFill>
                  <a:srgbClr val="002060"/>
                </a:solidFill>
              </a:rPr>
              <a:t>What I Know</a:t>
            </a:r>
            <a:endParaRPr lang="en-US" b="1" dirty="0" smtClean="0">
              <a:solidFill>
                <a:srgbClr val="002060"/>
              </a:solidFill>
            </a:endParaRPr>
          </a:p>
          <a:p>
            <a:pPr lvl="1"/>
            <a:r>
              <a:rPr lang="en-US" dirty="0" smtClean="0"/>
              <a:t>Maintaining a student-centered classroom is </a:t>
            </a:r>
            <a:r>
              <a:rPr lang="en-US" dirty="0" smtClean="0"/>
              <a:t>hard</a:t>
            </a:r>
            <a:r>
              <a:rPr lang="en-US" dirty="0" smtClean="0"/>
              <a:t>.</a:t>
            </a:r>
          </a:p>
          <a:p>
            <a:pPr lvl="1"/>
            <a:r>
              <a:rPr lang="en-US" dirty="0" smtClean="0"/>
              <a:t>Burnout </a:t>
            </a:r>
            <a:r>
              <a:rPr lang="en-US" dirty="0" smtClean="0"/>
              <a:t>a </a:t>
            </a:r>
            <a:r>
              <a:rPr lang="en-US" dirty="0" smtClean="0"/>
              <a:t>problem for instructors.</a:t>
            </a:r>
            <a:endParaRPr lang="en-US" dirty="0" smtClean="0"/>
          </a:p>
          <a:p>
            <a:pPr lvl="1"/>
            <a:r>
              <a:rPr lang="en-US" dirty="0" smtClean="0"/>
              <a:t>Students may perceive you as working less!</a:t>
            </a:r>
            <a:endParaRPr lang="en-US" dirty="0" smtClean="0"/>
          </a:p>
          <a:p>
            <a:pPr lvl="1"/>
            <a:r>
              <a:rPr lang="en-US" dirty="0" smtClean="0"/>
              <a:t>Most honest teaching for me in </a:t>
            </a:r>
            <a:r>
              <a:rPr lang="en-US" dirty="0" smtClean="0"/>
              <a:t>over 25 </a:t>
            </a:r>
            <a:r>
              <a:rPr lang="en-US" dirty="0" smtClean="0"/>
              <a:t>years.</a:t>
            </a:r>
          </a:p>
          <a:p>
            <a:pPr lvl="1"/>
            <a:r>
              <a:rPr lang="en-US" dirty="0" smtClean="0"/>
              <a:t>No </a:t>
            </a:r>
            <a:r>
              <a:rPr lang="en-US" dirty="0" smtClean="0"/>
              <a:t>way I would turn (completely) back.</a:t>
            </a:r>
          </a:p>
          <a:p>
            <a:pPr lvl="1"/>
            <a:endParaRPr lang="en-US" dirty="0" smtClean="0"/>
          </a:p>
          <a:p>
            <a:r>
              <a:rPr lang="en-US" b="1" dirty="0" smtClean="0">
                <a:solidFill>
                  <a:srgbClr val="002060"/>
                </a:solidFill>
              </a:rPr>
              <a:t>What I Think</a:t>
            </a:r>
            <a:endParaRPr lang="en-US" b="1" dirty="0" smtClean="0">
              <a:solidFill>
                <a:srgbClr val="002060"/>
              </a:solidFill>
            </a:endParaRPr>
          </a:p>
          <a:p>
            <a:pPr lvl="1"/>
            <a:r>
              <a:rPr lang="en-US" dirty="0" smtClean="0"/>
              <a:t>Room design is a game-changer.   Creates a student-centered environment for you to work with.</a:t>
            </a:r>
          </a:p>
          <a:p>
            <a:pPr lvl="1"/>
            <a:r>
              <a:rPr lang="en-US" dirty="0" smtClean="0"/>
              <a:t>Makes it a bit less of a chore for the instructor.</a:t>
            </a:r>
            <a:endParaRPr lang="en-US" dirty="0" smtClean="0"/>
          </a:p>
          <a:p>
            <a:pPr lvl="1"/>
            <a:r>
              <a:rPr lang="en-US" dirty="0" smtClean="0"/>
              <a:t>Can’t really separate talk of “changing everything” from a discussion of the classroom space.</a:t>
            </a:r>
            <a:endParaRPr lang="en-US" dirty="0" smtClean="0"/>
          </a:p>
        </p:txBody>
      </p:sp>
      <p:sp>
        <p:nvSpPr>
          <p:cNvPr id="3" name="Title 2"/>
          <p:cNvSpPr>
            <a:spLocks noGrp="1"/>
          </p:cNvSpPr>
          <p:nvPr>
            <p:ph type="title"/>
          </p:nvPr>
        </p:nvSpPr>
        <p:spPr/>
        <p:txBody>
          <a:bodyPr/>
          <a:lstStyle/>
          <a:p>
            <a:r>
              <a:rPr lang="en-US" dirty="0" smtClean="0">
                <a:solidFill>
                  <a:srgbClr val="002060"/>
                </a:solidFill>
              </a:rPr>
              <a:t>In Summary</a:t>
            </a:r>
            <a:endParaRPr lang="en-US" dirty="0">
              <a:solidFill>
                <a:srgbClr val="002060"/>
              </a:solidFill>
            </a:endParaRPr>
          </a:p>
        </p:txBody>
      </p:sp>
    </p:spTree>
    <p:extLst>
      <p:ext uri="{BB962C8B-B14F-4D97-AF65-F5344CB8AC3E}">
        <p14:creationId xmlns:p14="http://schemas.microsoft.com/office/powerpoint/2010/main" val="1314434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Questions?</a:t>
            </a:r>
            <a:endParaRPr lang="en-US" dirty="0">
              <a:solidFill>
                <a:srgbClr val="002060"/>
              </a:solidFill>
            </a:endParaRPr>
          </a:p>
        </p:txBody>
      </p:sp>
      <p:sp>
        <p:nvSpPr>
          <p:cNvPr id="4" name="Content Placeholder 3"/>
          <p:cNvSpPr>
            <a:spLocks noGrp="1"/>
          </p:cNvSpPr>
          <p:nvPr>
            <p:ph idx="1"/>
          </p:nvPr>
        </p:nvSpPr>
        <p:spPr>
          <a:xfrm>
            <a:off x="457200" y="1481328"/>
            <a:ext cx="8229600" cy="3852671"/>
          </a:xfrm>
        </p:spPr>
        <p:txBody>
          <a:bodyPr>
            <a:normAutofit fontScale="85000" lnSpcReduction="10000"/>
          </a:bodyPr>
          <a:lstStyle/>
          <a:p>
            <a:r>
              <a:rPr lang="en-US" dirty="0"/>
              <a:t>Email:  </a:t>
            </a:r>
            <a:r>
              <a:rPr lang="en-US" dirty="0" smtClean="0">
                <a:solidFill>
                  <a:srgbClr val="FF0000"/>
                </a:solidFill>
                <a:hlinkClick r:id="rId2"/>
              </a:rPr>
              <a:t>rayens@uky.edu</a:t>
            </a:r>
            <a:endParaRPr lang="en-US" dirty="0" smtClean="0">
              <a:solidFill>
                <a:srgbClr val="FF0000"/>
              </a:solidFill>
            </a:endParaRPr>
          </a:p>
          <a:p>
            <a:pPr marL="109728" indent="0">
              <a:buNone/>
            </a:pPr>
            <a:endParaRPr lang="en-US" dirty="0" smtClean="0"/>
          </a:p>
          <a:p>
            <a:r>
              <a:rPr lang="en-US" dirty="0" smtClean="0"/>
              <a:t>Please, come see MDS 333 anytime.  And come see the new Academic Sciences Building when it is open.  </a:t>
            </a:r>
          </a:p>
          <a:p>
            <a:endParaRPr lang="en-US" dirty="0"/>
          </a:p>
          <a:p>
            <a:r>
              <a:rPr lang="en-US" dirty="0" smtClean="0"/>
              <a:t>Perhaps we should have a follow-up meeting there </a:t>
            </a:r>
            <a:r>
              <a:rPr lang="en-US" dirty="0" smtClean="0"/>
              <a:t>during the 2016/17 academic year.</a:t>
            </a:r>
          </a:p>
          <a:p>
            <a:pPr marL="109728" indent="0">
              <a:buNone/>
            </a:pPr>
            <a:endParaRPr lang="en-US" dirty="0" smtClean="0"/>
          </a:p>
          <a:p>
            <a:r>
              <a:rPr lang="en-US" dirty="0" smtClean="0"/>
              <a:t>STA 210 workbook</a:t>
            </a:r>
            <a:r>
              <a:rPr lang="en-US" dirty="0" smtClean="0"/>
              <a:t>, sample syllabi, class schedules, FAQs, more - available at van-griner.com</a:t>
            </a:r>
            <a:endParaRPr lang="en-US" dirty="0"/>
          </a:p>
        </p:txBody>
      </p:sp>
    </p:spTree>
    <p:extLst>
      <p:ext uri="{BB962C8B-B14F-4D97-AF65-F5344CB8AC3E}">
        <p14:creationId xmlns:p14="http://schemas.microsoft.com/office/powerpoint/2010/main" val="1182897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4081272"/>
          </a:xfrm>
        </p:spPr>
        <p:txBody>
          <a:bodyPr>
            <a:normAutofit fontScale="92500" lnSpcReduction="20000"/>
          </a:bodyPr>
          <a:lstStyle/>
          <a:p>
            <a:r>
              <a:rPr lang="en-US" b="1" dirty="0" smtClean="0"/>
              <a:t>Traditional Instructor-Dependent Classroom</a:t>
            </a:r>
          </a:p>
          <a:p>
            <a:pPr lvl="1"/>
            <a:r>
              <a:rPr lang="en-US" dirty="0" smtClean="0"/>
              <a:t>Students conditioned </a:t>
            </a:r>
            <a:r>
              <a:rPr lang="en-US" dirty="0"/>
              <a:t>to rely on the daily injection of course material dispensed from the lectern in doses carefully calibrated to fill each scheduled class period</a:t>
            </a:r>
            <a:r>
              <a:rPr lang="en-US" dirty="0" smtClean="0"/>
              <a:t>.* </a:t>
            </a:r>
            <a:endParaRPr lang="en-US" dirty="0" smtClean="0"/>
          </a:p>
          <a:p>
            <a:pPr marL="109728" indent="0">
              <a:buNone/>
            </a:pPr>
            <a:endParaRPr lang="en-US" dirty="0" smtClean="0"/>
          </a:p>
          <a:p>
            <a:r>
              <a:rPr lang="en-US" b="1" dirty="0" smtClean="0"/>
              <a:t>Student-Centered Classroom</a:t>
            </a:r>
            <a:endParaRPr lang="en-US" b="1" dirty="0"/>
          </a:p>
          <a:p>
            <a:pPr lvl="1"/>
            <a:r>
              <a:rPr lang="en-US" dirty="0" smtClean="0"/>
              <a:t>More student </a:t>
            </a:r>
            <a:r>
              <a:rPr lang="en-US" dirty="0"/>
              <a:t>engagement, immersion and personal responsibility. Instructors are still relied on, of course, but more as coaches working the sidelines. Student self-reliance is promoted through a variety of action-oriented instructional formats that either replace—or support—traditional lectures .* </a:t>
            </a:r>
            <a:endParaRPr lang="en-US" dirty="0" smtClean="0"/>
          </a:p>
          <a:p>
            <a:pPr lvl="1"/>
            <a:endParaRPr lang="en-US" dirty="0"/>
          </a:p>
          <a:p>
            <a:pPr marL="393192" lvl="1" indent="0">
              <a:buNone/>
            </a:pPr>
            <a:r>
              <a:rPr lang="en-US" dirty="0" smtClean="0"/>
              <a:t>*</a:t>
            </a:r>
            <a:r>
              <a:rPr lang="en-US" sz="1700" dirty="0" smtClean="0"/>
              <a:t>Some language borrowed from Colorado State University</a:t>
            </a:r>
            <a:endParaRPr lang="en-US" sz="1700" dirty="0"/>
          </a:p>
          <a:p>
            <a:endParaRPr lang="en-US" dirty="0" smtClean="0"/>
          </a:p>
          <a:p>
            <a:endParaRPr lang="en-US" dirty="0" smtClean="0"/>
          </a:p>
        </p:txBody>
      </p:sp>
      <p:sp>
        <p:nvSpPr>
          <p:cNvPr id="3" name="Title 2"/>
          <p:cNvSpPr>
            <a:spLocks noGrp="1"/>
          </p:cNvSpPr>
          <p:nvPr>
            <p:ph type="title"/>
          </p:nvPr>
        </p:nvSpPr>
        <p:spPr/>
        <p:txBody>
          <a:bodyPr/>
          <a:lstStyle/>
          <a:p>
            <a:r>
              <a:rPr lang="en-US" dirty="0" smtClean="0">
                <a:solidFill>
                  <a:srgbClr val="002060"/>
                </a:solidFill>
              </a:rPr>
              <a:t>Working Definitions</a:t>
            </a:r>
            <a:endParaRPr lang="en-US" dirty="0">
              <a:solidFill>
                <a:srgbClr val="002060"/>
              </a:solidFill>
            </a:endParaRPr>
          </a:p>
        </p:txBody>
      </p:sp>
    </p:spTree>
    <p:extLst>
      <p:ext uri="{BB962C8B-B14F-4D97-AF65-F5344CB8AC3E}">
        <p14:creationId xmlns:p14="http://schemas.microsoft.com/office/powerpoint/2010/main" val="3482508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4614672"/>
          </a:xfrm>
        </p:spPr>
        <p:txBody>
          <a:bodyPr>
            <a:normAutofit fontScale="77500" lnSpcReduction="20000"/>
          </a:bodyPr>
          <a:lstStyle/>
          <a:p>
            <a:r>
              <a:rPr lang="en-US" dirty="0"/>
              <a:t>Open-ended problem solving requiring critical and creative </a:t>
            </a:r>
            <a:r>
              <a:rPr lang="en-US" dirty="0" smtClean="0"/>
              <a:t>thinking</a:t>
            </a:r>
          </a:p>
          <a:p>
            <a:endParaRPr lang="en-US" dirty="0"/>
          </a:p>
          <a:p>
            <a:r>
              <a:rPr lang="en-US" dirty="0"/>
              <a:t>Role-playing and participation in simulated </a:t>
            </a:r>
            <a:r>
              <a:rPr lang="en-US" dirty="0" smtClean="0"/>
              <a:t>situations</a:t>
            </a:r>
          </a:p>
          <a:p>
            <a:endParaRPr lang="en-US" dirty="0"/>
          </a:p>
          <a:p>
            <a:r>
              <a:rPr lang="en-US" dirty="0"/>
              <a:t>Non-traditional writing </a:t>
            </a:r>
            <a:r>
              <a:rPr lang="en-US" dirty="0" smtClean="0"/>
              <a:t>assignments</a:t>
            </a:r>
          </a:p>
          <a:p>
            <a:endParaRPr lang="en-US" dirty="0"/>
          </a:p>
          <a:p>
            <a:r>
              <a:rPr lang="en-US" dirty="0"/>
              <a:t>Collaborative team </a:t>
            </a:r>
            <a:r>
              <a:rPr lang="en-US" dirty="0" smtClean="0"/>
              <a:t>projects</a:t>
            </a:r>
          </a:p>
          <a:p>
            <a:endParaRPr lang="en-US" dirty="0"/>
          </a:p>
          <a:p>
            <a:r>
              <a:rPr lang="en-US" dirty="0"/>
              <a:t>Individual, self-paced </a:t>
            </a:r>
            <a:r>
              <a:rPr lang="en-US" dirty="0" smtClean="0"/>
              <a:t>assignments</a:t>
            </a:r>
          </a:p>
          <a:p>
            <a:endParaRPr lang="en-US" dirty="0"/>
          </a:p>
          <a:p>
            <a:r>
              <a:rPr lang="en-US" dirty="0"/>
              <a:t>Community engagement and Service-Learning </a:t>
            </a:r>
            <a:r>
              <a:rPr lang="en-US" dirty="0" smtClean="0"/>
              <a:t>assignments </a:t>
            </a:r>
          </a:p>
          <a:p>
            <a:pPr lvl="1"/>
            <a:endParaRPr lang="en-US" dirty="0"/>
          </a:p>
          <a:p>
            <a:pPr marL="393192" lvl="1" indent="0">
              <a:buNone/>
            </a:pPr>
            <a:r>
              <a:rPr lang="en-US" dirty="0" smtClean="0"/>
              <a:t>*</a:t>
            </a:r>
            <a:r>
              <a:rPr lang="en-US" sz="1700" dirty="0" smtClean="0"/>
              <a:t>List borrowed from Colorado State University</a:t>
            </a:r>
            <a:endParaRPr lang="en-US" sz="1700" dirty="0"/>
          </a:p>
          <a:p>
            <a:endParaRPr lang="en-US" dirty="0" smtClean="0"/>
          </a:p>
          <a:p>
            <a:endParaRPr lang="en-US" dirty="0" smtClean="0"/>
          </a:p>
        </p:txBody>
      </p:sp>
      <p:sp>
        <p:nvSpPr>
          <p:cNvPr id="3" name="Title 2"/>
          <p:cNvSpPr>
            <a:spLocks noGrp="1"/>
          </p:cNvSpPr>
          <p:nvPr>
            <p:ph type="title"/>
          </p:nvPr>
        </p:nvSpPr>
        <p:spPr/>
        <p:txBody>
          <a:bodyPr/>
          <a:lstStyle/>
          <a:p>
            <a:r>
              <a:rPr lang="en-US" dirty="0" smtClean="0">
                <a:solidFill>
                  <a:srgbClr val="002060"/>
                </a:solidFill>
              </a:rPr>
              <a:t>Student-Involved</a:t>
            </a:r>
            <a:r>
              <a:rPr lang="en-US" dirty="0" smtClean="0">
                <a:solidFill>
                  <a:srgbClr val="002060"/>
                </a:solidFill>
              </a:rPr>
              <a:t> Formats?</a:t>
            </a:r>
            <a:endParaRPr lang="en-US" dirty="0">
              <a:solidFill>
                <a:srgbClr val="002060"/>
              </a:solidFill>
            </a:endParaRPr>
          </a:p>
        </p:txBody>
      </p:sp>
    </p:spTree>
    <p:extLst>
      <p:ext uri="{BB962C8B-B14F-4D97-AF65-F5344CB8AC3E}">
        <p14:creationId xmlns:p14="http://schemas.microsoft.com/office/powerpoint/2010/main" val="3722781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143000"/>
          </a:xfrm>
        </p:spPr>
        <p:txBody>
          <a:bodyPr/>
          <a:lstStyle/>
          <a:p>
            <a:r>
              <a:rPr lang="en-US" dirty="0" smtClean="0">
                <a:solidFill>
                  <a:srgbClr val="002060"/>
                </a:solidFill>
              </a:rPr>
              <a:t>Consistent Theme in </a:t>
            </a:r>
            <a:r>
              <a:rPr lang="en-US" dirty="0" err="1" smtClean="0">
                <a:solidFill>
                  <a:srgbClr val="002060"/>
                </a:solidFill>
              </a:rPr>
              <a:t>eCOTS</a:t>
            </a:r>
            <a:endParaRPr lang="en-US" dirty="0">
              <a:solidFill>
                <a:srgbClr val="002060"/>
              </a:solidFill>
            </a:endParaRPr>
          </a:p>
        </p:txBody>
      </p:sp>
      <p:pic>
        <p:nvPicPr>
          <p:cNvPr id="5" name="Picture 4"/>
          <p:cNvPicPr/>
          <p:nvPr/>
        </p:nvPicPr>
        <p:blipFill rotWithShape="1">
          <a:blip r:embed="rId2"/>
          <a:srcRect l="48397" t="4604" r="7532" b="2854"/>
          <a:stretch/>
        </p:blipFill>
        <p:spPr bwMode="auto">
          <a:xfrm>
            <a:off x="457200" y="1219200"/>
            <a:ext cx="7391400" cy="46482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0363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05000"/>
            <a:ext cx="8229600" cy="3657600"/>
          </a:xfrm>
        </p:spPr>
        <p:txBody>
          <a:bodyPr>
            <a:normAutofit fontScale="92500" lnSpcReduction="10000"/>
          </a:bodyPr>
          <a:lstStyle/>
          <a:p>
            <a:r>
              <a:rPr lang="en-US" dirty="0" smtClean="0"/>
              <a:t>STA </a:t>
            </a:r>
            <a:r>
              <a:rPr lang="en-US" dirty="0" smtClean="0"/>
              <a:t>210 </a:t>
            </a:r>
            <a:r>
              <a:rPr lang="en-US" dirty="0" smtClean="0"/>
              <a:t>has been </a:t>
            </a:r>
            <a:r>
              <a:rPr lang="en-US" dirty="0" smtClean="0"/>
              <a:t>using active </a:t>
            </a:r>
            <a:r>
              <a:rPr lang="en-US" dirty="0" smtClean="0"/>
              <a:t>learning, flipped, blended, student-centered approach for five years.</a:t>
            </a:r>
            <a:endParaRPr lang="en-US" dirty="0" smtClean="0"/>
          </a:p>
          <a:p>
            <a:endParaRPr lang="en-US" dirty="0" smtClean="0"/>
          </a:p>
          <a:p>
            <a:r>
              <a:rPr lang="en-US" dirty="0" smtClean="0"/>
              <a:t>Have about 110 activities from a workbook </a:t>
            </a:r>
            <a:r>
              <a:rPr lang="en-US" b="1" u="sng" dirty="0" smtClean="0"/>
              <a:t>Beyond the Numbers </a:t>
            </a:r>
            <a:r>
              <a:rPr lang="en-US" dirty="0" smtClean="0"/>
              <a:t>(Van-</a:t>
            </a:r>
            <a:r>
              <a:rPr lang="en-US" dirty="0" err="1" smtClean="0"/>
              <a:t>Griner</a:t>
            </a:r>
            <a:r>
              <a:rPr lang="en-US" dirty="0" smtClean="0"/>
              <a:t>)</a:t>
            </a:r>
          </a:p>
          <a:p>
            <a:endParaRPr lang="en-US" dirty="0"/>
          </a:p>
          <a:p>
            <a:r>
              <a:rPr lang="en-US" dirty="0" smtClean="0"/>
              <a:t>Serves about 3500 students per calendar year, primarily in classes of size 130-135</a:t>
            </a:r>
            <a:endParaRPr lang="en-US" dirty="0" smtClean="0"/>
          </a:p>
        </p:txBody>
      </p:sp>
      <p:sp>
        <p:nvSpPr>
          <p:cNvPr id="3" name="Title 2"/>
          <p:cNvSpPr>
            <a:spLocks noGrp="1"/>
          </p:cNvSpPr>
          <p:nvPr>
            <p:ph type="title"/>
          </p:nvPr>
        </p:nvSpPr>
        <p:spPr/>
        <p:txBody>
          <a:bodyPr>
            <a:normAutofit fontScale="90000"/>
          </a:bodyPr>
          <a:lstStyle/>
          <a:p>
            <a:r>
              <a:rPr lang="en-US" dirty="0" smtClean="0">
                <a:solidFill>
                  <a:srgbClr val="002060"/>
                </a:solidFill>
              </a:rPr>
              <a:t>STA 210:  Introduction to Statistical Reasoning @ U.K.</a:t>
            </a:r>
            <a:endParaRPr lang="en-US" dirty="0">
              <a:solidFill>
                <a:srgbClr val="002060"/>
              </a:solidFill>
            </a:endParaRPr>
          </a:p>
        </p:txBody>
      </p:sp>
    </p:spTree>
    <p:extLst>
      <p:ext uri="{BB962C8B-B14F-4D97-AF65-F5344CB8AC3E}">
        <p14:creationId xmlns:p14="http://schemas.microsoft.com/office/powerpoint/2010/main" val="1483874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9271" y="1413156"/>
            <a:ext cx="3810000" cy="4682844"/>
          </a:xfrm>
        </p:spPr>
        <p:txBody>
          <a:bodyPr>
            <a:normAutofit fontScale="92500" lnSpcReduction="10000"/>
          </a:bodyPr>
          <a:lstStyle/>
          <a:p>
            <a:r>
              <a:rPr lang="en-US" dirty="0" smtClean="0"/>
              <a:t>Physically active exercises like field sobriety tests to generate data for sensitivity and specificity computations</a:t>
            </a:r>
            <a:endParaRPr lang="en-US" dirty="0" smtClean="0"/>
          </a:p>
          <a:p>
            <a:endParaRPr lang="en-US" dirty="0" smtClean="0"/>
          </a:p>
          <a:p>
            <a:r>
              <a:rPr lang="en-US" dirty="0" smtClean="0"/>
              <a:t>Used to motivate language of hypothesis testing later on</a:t>
            </a:r>
          </a:p>
          <a:p>
            <a:endParaRPr lang="en-US" dirty="0"/>
          </a:p>
        </p:txBody>
      </p:sp>
      <p:sp>
        <p:nvSpPr>
          <p:cNvPr id="3" name="Title 2"/>
          <p:cNvSpPr>
            <a:spLocks noGrp="1"/>
          </p:cNvSpPr>
          <p:nvPr>
            <p:ph type="title"/>
          </p:nvPr>
        </p:nvSpPr>
        <p:spPr/>
        <p:txBody>
          <a:bodyPr>
            <a:normAutofit/>
          </a:bodyPr>
          <a:lstStyle/>
          <a:p>
            <a:r>
              <a:rPr lang="en-US" dirty="0" smtClean="0">
                <a:solidFill>
                  <a:srgbClr val="002060"/>
                </a:solidFill>
              </a:rPr>
              <a:t>Example</a:t>
            </a:r>
            <a:endParaRPr lang="en-US" dirty="0">
              <a:solidFill>
                <a:srgbClr val="002060"/>
              </a:solidFill>
            </a:endParaRPr>
          </a:p>
        </p:txBody>
      </p:sp>
      <p:pic>
        <p:nvPicPr>
          <p:cNvPr id="4" name="Picture 3"/>
          <p:cNvPicPr/>
          <p:nvPr/>
        </p:nvPicPr>
        <p:blipFill rotWithShape="1">
          <a:blip r:embed="rId2"/>
          <a:srcRect l="9936" t="11050" r="69231" b="12523"/>
          <a:stretch/>
        </p:blipFill>
        <p:spPr bwMode="auto">
          <a:xfrm>
            <a:off x="4343400" y="457200"/>
            <a:ext cx="4591050" cy="56388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1030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9271" y="1413156"/>
            <a:ext cx="3599329" cy="4682844"/>
          </a:xfrm>
        </p:spPr>
        <p:txBody>
          <a:bodyPr>
            <a:normAutofit/>
          </a:bodyPr>
          <a:lstStyle/>
          <a:p>
            <a:r>
              <a:rPr lang="en-US" sz="2400" dirty="0" smtClean="0"/>
              <a:t>In-place group exercises, such as understanding how pairing helps sharpen simple inference. </a:t>
            </a:r>
          </a:p>
          <a:p>
            <a:endParaRPr lang="en-US" sz="2400" dirty="0" smtClean="0"/>
          </a:p>
          <a:p>
            <a:r>
              <a:rPr lang="en-US" sz="2400" dirty="0" smtClean="0"/>
              <a:t>Want students to work together on these activities</a:t>
            </a:r>
          </a:p>
          <a:p>
            <a:endParaRPr lang="en-US" sz="2400" dirty="0"/>
          </a:p>
        </p:txBody>
      </p:sp>
      <p:sp>
        <p:nvSpPr>
          <p:cNvPr id="3" name="Title 2"/>
          <p:cNvSpPr>
            <a:spLocks noGrp="1"/>
          </p:cNvSpPr>
          <p:nvPr>
            <p:ph type="title"/>
          </p:nvPr>
        </p:nvSpPr>
        <p:spPr/>
        <p:txBody>
          <a:bodyPr>
            <a:normAutofit/>
          </a:bodyPr>
          <a:lstStyle/>
          <a:p>
            <a:r>
              <a:rPr lang="en-US" dirty="0" smtClean="0">
                <a:solidFill>
                  <a:srgbClr val="002060"/>
                </a:solidFill>
              </a:rPr>
              <a:t>Example</a:t>
            </a:r>
            <a:endParaRPr lang="en-US" dirty="0">
              <a:solidFill>
                <a:srgbClr val="002060"/>
              </a:solidFill>
            </a:endParaRPr>
          </a:p>
        </p:txBody>
      </p:sp>
      <p:pic>
        <p:nvPicPr>
          <p:cNvPr id="5" name="Picture 4"/>
          <p:cNvPicPr/>
          <p:nvPr/>
        </p:nvPicPr>
        <p:blipFill rotWithShape="1">
          <a:blip r:embed="rId2"/>
          <a:srcRect l="10956" t="10743" r="70222" b="15792"/>
          <a:stretch/>
        </p:blipFill>
        <p:spPr bwMode="auto">
          <a:xfrm>
            <a:off x="4114800" y="381000"/>
            <a:ext cx="4572000" cy="61722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5350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21100</TotalTime>
  <Words>1866</Words>
  <Application>Microsoft Office PowerPoint</Application>
  <PresentationFormat>On-screen Show (4:3)</PresentationFormat>
  <Paragraphs>279</Paragraphs>
  <Slides>35</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Wingdings</vt:lpstr>
      <vt:lpstr>Times New Roman</vt:lpstr>
      <vt:lpstr>Lucida Sans Unicode</vt:lpstr>
      <vt:lpstr>Wingdings 3</vt:lpstr>
      <vt:lpstr>Arial</vt:lpstr>
      <vt:lpstr>Verdana</vt:lpstr>
      <vt:lpstr>Wingdings 2</vt:lpstr>
      <vt:lpstr>Calibri</vt:lpstr>
      <vt:lpstr>Concourse</vt:lpstr>
      <vt:lpstr>Student-Centered Learning: Room Design Matters William S. Rayens Department of Statistics  University of Kentucky</vt:lpstr>
      <vt:lpstr>Conference Keynote</vt:lpstr>
      <vt:lpstr>Unfortunately</vt:lpstr>
      <vt:lpstr>Working Definitions</vt:lpstr>
      <vt:lpstr>Student-Involved Formats?</vt:lpstr>
      <vt:lpstr>Consistent Theme in eCOTS</vt:lpstr>
      <vt:lpstr>STA 210:  Introduction to Statistical Reasoning @ U.K.</vt:lpstr>
      <vt:lpstr>Example</vt:lpstr>
      <vt:lpstr>Example</vt:lpstr>
      <vt:lpstr>Evolution for STA 210</vt:lpstr>
      <vt:lpstr>Lecture Halls</vt:lpstr>
      <vt:lpstr>Been Making Do</vt:lpstr>
      <vt:lpstr>A Rough Idea</vt:lpstr>
      <vt:lpstr>Slowly Becoming a Reality</vt:lpstr>
      <vt:lpstr>Architecture Enabled Grouping</vt:lpstr>
      <vt:lpstr>Technology Enabled Grouping</vt:lpstr>
      <vt:lpstr>Technology Enabled Grouping</vt:lpstr>
      <vt:lpstr>Technology Enabled Grouping</vt:lpstr>
      <vt:lpstr>Facilitating the Grouping</vt:lpstr>
      <vt:lpstr>What Happens at the Tables?</vt:lpstr>
      <vt:lpstr>STA 210:  Important to Know</vt:lpstr>
      <vt:lpstr>We’ve Experimented With:</vt:lpstr>
      <vt:lpstr>Rudimentary Task ≠ Easy Task</vt:lpstr>
      <vt:lpstr>Practicing New Language</vt:lpstr>
      <vt:lpstr>Raising the Bar</vt:lpstr>
      <vt:lpstr>Distribution of Hands-On</vt:lpstr>
      <vt:lpstr>Distribution of Hands-On</vt:lpstr>
      <vt:lpstr>Send to the Internet</vt:lpstr>
      <vt:lpstr>What Have We Learned?</vt:lpstr>
      <vt:lpstr>Everybody Does Same Thing</vt:lpstr>
      <vt:lpstr>So Much to Say, So Little Time</vt:lpstr>
      <vt:lpstr>Converted Abandoned Lab</vt:lpstr>
      <vt:lpstr>Academic Sciences Building</vt:lpstr>
      <vt:lpstr>In Summary</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Experiences with an Inverted Large-Enrollment Statistics Course</dc:title>
  <dc:creator>Rayens, William S</dc:creator>
  <cp:lastModifiedBy>Rayens, William S</cp:lastModifiedBy>
  <cp:revision>106</cp:revision>
  <dcterms:created xsi:type="dcterms:W3CDTF">2014-03-25T17:10:56Z</dcterms:created>
  <dcterms:modified xsi:type="dcterms:W3CDTF">2016-05-20T01:26:12Z</dcterms:modified>
</cp:coreProperties>
</file>