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handoutMasterIdLst>
    <p:handoutMasterId r:id="rId27"/>
  </p:handoutMasterIdLst>
  <p:sldIdLst>
    <p:sldId id="256" r:id="rId3"/>
    <p:sldId id="274" r:id="rId4"/>
    <p:sldId id="271" r:id="rId5"/>
    <p:sldId id="294" r:id="rId6"/>
    <p:sldId id="303" r:id="rId7"/>
    <p:sldId id="295" r:id="rId8"/>
    <p:sldId id="296" r:id="rId9"/>
    <p:sldId id="297" r:id="rId10"/>
    <p:sldId id="276" r:id="rId11"/>
    <p:sldId id="281" r:id="rId12"/>
    <p:sldId id="282" r:id="rId13"/>
    <p:sldId id="283" r:id="rId14"/>
    <p:sldId id="284" r:id="rId15"/>
    <p:sldId id="298" r:id="rId16"/>
    <p:sldId id="286" r:id="rId17"/>
    <p:sldId id="288" r:id="rId18"/>
    <p:sldId id="287" r:id="rId19"/>
    <p:sldId id="289" r:id="rId20"/>
    <p:sldId id="299" r:id="rId21"/>
    <p:sldId id="300" r:id="rId22"/>
    <p:sldId id="301" r:id="rId23"/>
    <p:sldId id="302" r:id="rId24"/>
    <p:sldId id="2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3072" autoAdjust="0"/>
  </p:normalViewPr>
  <p:slideViewPr>
    <p:cSldViewPr snapToGrid="0">
      <p:cViewPr varScale="1">
        <p:scale>
          <a:sx n="57" d="100"/>
          <a:sy n="57" d="100"/>
        </p:scale>
        <p:origin x="1440" y="66"/>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5/19/2016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Lecturer and 3 Instructors </a:t>
            </a:r>
          </a:p>
          <a:p>
            <a:pPr lvl="1"/>
            <a:r>
              <a:rPr lang="en-US" dirty="0" smtClean="0"/>
              <a:t>The class size is approximately 150 students.  Students meet in smaller sections once a week. </a:t>
            </a:r>
          </a:p>
          <a:p>
            <a:pPr lvl="1"/>
            <a:r>
              <a:rPr lang="en-US" dirty="0" smtClean="0"/>
              <a:t>2 TAs are assigned for each class of 150.</a:t>
            </a:r>
          </a:p>
          <a:p>
            <a:pPr lvl="1"/>
            <a:endParaRPr lang="en-US" dirty="0" smtClean="0"/>
          </a:p>
          <a:p>
            <a:r>
              <a:rPr lang="en-US" dirty="0" smtClean="0"/>
              <a:t>2 Primary TAs</a:t>
            </a:r>
          </a:p>
          <a:p>
            <a:pPr marL="274320" lvl="1">
              <a:spcBef>
                <a:spcPts val="1800"/>
              </a:spcBef>
            </a:pPr>
            <a:r>
              <a:rPr lang="en-US" dirty="0" smtClean="0"/>
              <a:t>The class size is approximately 75 students.  Students meet in smaller sections once a week.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36958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243428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426068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54925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850 students in the fall and spring</a:t>
            </a:r>
          </a:p>
          <a:p>
            <a:r>
              <a:rPr lang="en-US" dirty="0" smtClean="0"/>
              <a:t>Approximately 150 in the summer</a:t>
            </a:r>
          </a:p>
          <a:p>
            <a:r>
              <a:rPr lang="en-US" dirty="0" smtClean="0"/>
              <a:t>Majority of Students are Sophomores and Juniors</a:t>
            </a:r>
          </a:p>
          <a:p>
            <a:r>
              <a:rPr lang="en-US" dirty="0" smtClean="0"/>
              <a:t>Majority of students are business majors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260099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850 students in the fall and spring</a:t>
            </a:r>
          </a:p>
          <a:p>
            <a:r>
              <a:rPr lang="en-US" dirty="0" smtClean="0"/>
              <a:t>Approximately 150 in the summer</a:t>
            </a:r>
          </a:p>
          <a:p>
            <a:r>
              <a:rPr lang="en-US" dirty="0" smtClean="0"/>
              <a:t>Majority of Students are Sophomores and Juniors</a:t>
            </a:r>
          </a:p>
          <a:p>
            <a:r>
              <a:rPr lang="en-US" dirty="0" smtClean="0"/>
              <a:t>Majority of students are business majors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16635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850 students in the fall and spring</a:t>
            </a:r>
          </a:p>
          <a:p>
            <a:r>
              <a:rPr lang="en-US" dirty="0" smtClean="0"/>
              <a:t>Approximately 150 in the summer</a:t>
            </a:r>
          </a:p>
          <a:p>
            <a:r>
              <a:rPr lang="en-US" dirty="0" smtClean="0"/>
              <a:t>Majority of Students are Sophomores and Juniors</a:t>
            </a:r>
          </a:p>
          <a:p>
            <a:r>
              <a:rPr lang="en-US" dirty="0" smtClean="0"/>
              <a:t>Majority of students are business majors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1174098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850 students in the fall and spring</a:t>
            </a:r>
          </a:p>
          <a:p>
            <a:r>
              <a:rPr lang="en-US" dirty="0" smtClean="0"/>
              <a:t>Approximately 150 in the summer</a:t>
            </a:r>
          </a:p>
          <a:p>
            <a:r>
              <a:rPr lang="en-US" dirty="0" smtClean="0"/>
              <a:t>Majority of Students are Sophomores and Juniors</a:t>
            </a:r>
          </a:p>
          <a:p>
            <a:r>
              <a:rPr lang="en-US" dirty="0" smtClean="0"/>
              <a:t>Majority of students are business majors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407798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395464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59252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3515028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 Inferential Reasoning These courses will encourage students to evaluate claims based on statistical principles by providing an understanding </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4091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5/19/2016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5/19/2016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5/19/2016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Date Placeholder 1"/>
          <p:cNvSpPr>
            <a:spLocks noGrp="1"/>
          </p:cNvSpPr>
          <p:nvPr>
            <p:ph type="dt" sz="half" idx="10"/>
          </p:nvPr>
        </p:nvSpPr>
        <p:spPr/>
        <p:txBody>
          <a:bodyPr/>
          <a:lstStyle/>
          <a:p>
            <a:fld id="{9E583DDF-CA54-461A-A486-592D2374C532}" type="datetimeFigureOut">
              <a:rPr lang="en-US"/>
              <a:t>5/19/2016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5/19/2016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en-US"/>
              <a:pPr/>
              <a:t>5/19/2016</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t.as.uk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689" y="2934586"/>
            <a:ext cx="9601200" cy="1517904"/>
          </a:xfrm>
        </p:spPr>
        <p:txBody>
          <a:bodyPr>
            <a:normAutofit fontScale="90000"/>
          </a:bodyPr>
          <a:lstStyle/>
          <a:p>
            <a:r>
              <a:rPr lang="en-US" dirty="0"/>
              <a:t>Reflections on Using Simulation Based Methods to Teach Statistical Methods</a:t>
            </a:r>
          </a:p>
        </p:txBody>
      </p:sp>
      <p:pic>
        <p:nvPicPr>
          <p:cNvPr id="6" name="Picture 5" descr="Home">
            <a:hlinkClick r:id="rId2" tooltip="Home"/>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518" y="5597045"/>
            <a:ext cx="6772275" cy="1171575"/>
          </a:xfrm>
          <a:prstGeom prst="rect">
            <a:avLst/>
          </a:prstGeom>
          <a:noFill/>
          <a:ln>
            <a:noFill/>
          </a:ln>
        </p:spPr>
      </p:pic>
      <p:sp>
        <p:nvSpPr>
          <p:cNvPr id="3" name="Rectangle 2"/>
          <p:cNvSpPr/>
          <p:nvPr/>
        </p:nvSpPr>
        <p:spPr>
          <a:xfrm>
            <a:off x="6322828" y="5710812"/>
            <a:ext cx="6096000" cy="646331"/>
          </a:xfrm>
          <a:prstGeom prst="rect">
            <a:avLst/>
          </a:prstGeom>
        </p:spPr>
        <p:txBody>
          <a:bodyPr>
            <a:spAutoFit/>
          </a:bodyPr>
          <a:lstStyle/>
          <a:p>
            <a:r>
              <a:rPr lang="en-US" dirty="0">
                <a:solidFill>
                  <a:schemeClr val="bg2"/>
                </a:solidFill>
              </a:rPr>
              <a:t>Amanda Ellis and  Melissa Pittard</a:t>
            </a:r>
          </a:p>
          <a:p>
            <a:r>
              <a:rPr lang="en-US" dirty="0">
                <a:solidFill>
                  <a:schemeClr val="bg2"/>
                </a:solidFill>
              </a:rPr>
              <a:t>University of Kentucky, Department of Statistics</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
            </a:r>
            <a:br>
              <a:rPr lang="en-US" dirty="0"/>
            </a:br>
            <a:r>
              <a:rPr lang="en-US" dirty="0"/>
              <a:t>Standard Error</a:t>
            </a:r>
          </a:p>
        </p:txBody>
      </p:sp>
      <p:pic>
        <p:nvPicPr>
          <p:cNvPr id="4" name="Picture 3"/>
          <p:cNvPicPr>
            <a:picLocks noChangeAspect="1"/>
          </p:cNvPicPr>
          <p:nvPr/>
        </p:nvPicPr>
        <p:blipFill>
          <a:blip r:embed="rId2"/>
          <a:stretch>
            <a:fillRect/>
          </a:stretch>
        </p:blipFill>
        <p:spPr>
          <a:xfrm>
            <a:off x="3548147" y="1256147"/>
            <a:ext cx="8370533" cy="4724809"/>
          </a:xfrm>
          <a:prstGeom prst="rect">
            <a:avLst/>
          </a:prstGeom>
        </p:spPr>
      </p:pic>
    </p:spTree>
    <p:extLst>
      <p:ext uri="{BB962C8B-B14F-4D97-AF65-F5344CB8AC3E}">
        <p14:creationId xmlns:p14="http://schemas.microsoft.com/office/powerpoint/2010/main" val="15167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
            </a:r>
            <a:br>
              <a:rPr lang="en-US" dirty="0"/>
            </a:br>
            <a:r>
              <a:rPr lang="en-US" dirty="0"/>
              <a:t>Bootstrap Distribution</a:t>
            </a:r>
          </a:p>
        </p:txBody>
      </p:sp>
      <p:pic>
        <p:nvPicPr>
          <p:cNvPr id="4" name="Picture 3"/>
          <p:cNvPicPr>
            <a:picLocks noChangeAspect="1"/>
          </p:cNvPicPr>
          <p:nvPr/>
        </p:nvPicPr>
        <p:blipFill>
          <a:blip r:embed="rId2"/>
          <a:stretch>
            <a:fillRect/>
          </a:stretch>
        </p:blipFill>
        <p:spPr>
          <a:xfrm>
            <a:off x="4526444" y="1141690"/>
            <a:ext cx="7538688" cy="4607569"/>
          </a:xfrm>
          <a:prstGeom prst="rect">
            <a:avLst/>
          </a:prstGeom>
        </p:spPr>
      </p:pic>
    </p:spTree>
    <p:extLst>
      <p:ext uri="{BB962C8B-B14F-4D97-AF65-F5344CB8AC3E}">
        <p14:creationId xmlns:p14="http://schemas.microsoft.com/office/powerpoint/2010/main" val="273640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
            </a:r>
            <a:br>
              <a:rPr lang="en-US" dirty="0"/>
            </a:br>
            <a:r>
              <a:rPr lang="en-US" dirty="0"/>
              <a:t>Hypothesis Testing</a:t>
            </a:r>
          </a:p>
        </p:txBody>
      </p:sp>
      <p:sp>
        <p:nvSpPr>
          <p:cNvPr id="3" name="Content Placeholder 2"/>
          <p:cNvSpPr>
            <a:spLocks noGrp="1"/>
          </p:cNvSpPr>
          <p:nvPr>
            <p:ph idx="1"/>
          </p:nvPr>
        </p:nvSpPr>
        <p:spPr>
          <a:xfrm>
            <a:off x="5152768" y="953076"/>
            <a:ext cx="6629400" cy="5330952"/>
          </a:xfrm>
        </p:spPr>
        <p:txBody>
          <a:bodyPr/>
          <a:lstStyle/>
          <a:p>
            <a:endParaRPr lang="en-US" dirty="0"/>
          </a:p>
        </p:txBody>
      </p:sp>
      <p:pic>
        <p:nvPicPr>
          <p:cNvPr id="4" name="Picture 3"/>
          <p:cNvPicPr>
            <a:picLocks noChangeAspect="1"/>
          </p:cNvPicPr>
          <p:nvPr/>
        </p:nvPicPr>
        <p:blipFill>
          <a:blip r:embed="rId2"/>
          <a:stretch>
            <a:fillRect/>
          </a:stretch>
        </p:blipFill>
        <p:spPr>
          <a:xfrm>
            <a:off x="4296492" y="797152"/>
            <a:ext cx="7766977" cy="5486876"/>
          </a:xfrm>
          <a:prstGeom prst="rect">
            <a:avLst/>
          </a:prstGeom>
        </p:spPr>
      </p:pic>
    </p:spTree>
    <p:extLst>
      <p:ext uri="{BB962C8B-B14F-4D97-AF65-F5344CB8AC3E}">
        <p14:creationId xmlns:p14="http://schemas.microsoft.com/office/powerpoint/2010/main" val="428233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
            </a:r>
            <a:br>
              <a:rPr lang="en-US" dirty="0"/>
            </a:br>
            <a:r>
              <a:rPr lang="en-US" dirty="0"/>
              <a:t>Formulas</a:t>
            </a:r>
          </a:p>
        </p:txBody>
      </p:sp>
      <p:pic>
        <p:nvPicPr>
          <p:cNvPr id="4" name="Picture 3"/>
          <p:cNvPicPr>
            <a:picLocks noChangeAspect="1"/>
          </p:cNvPicPr>
          <p:nvPr/>
        </p:nvPicPr>
        <p:blipFill rotWithShape="1">
          <a:blip r:embed="rId3"/>
          <a:srcRect l="36464" t="21571" r="33377" b="48803"/>
          <a:stretch/>
        </p:blipFill>
        <p:spPr>
          <a:xfrm>
            <a:off x="3054221" y="651696"/>
            <a:ext cx="8917744" cy="4927723"/>
          </a:xfrm>
          <a:prstGeom prst="rect">
            <a:avLst/>
          </a:prstGeom>
        </p:spPr>
      </p:pic>
    </p:spTree>
    <p:extLst>
      <p:ext uri="{BB962C8B-B14F-4D97-AF65-F5344CB8AC3E}">
        <p14:creationId xmlns:p14="http://schemas.microsoft.com/office/powerpoint/2010/main" val="203363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Impressions</a:t>
            </a:r>
            <a:endParaRPr lang="en-US" sz="6000" b="1" dirty="0">
              <a:solidFill>
                <a:schemeClr val="bg1"/>
              </a:solidFill>
            </a:endParaRPr>
          </a:p>
        </p:txBody>
      </p:sp>
    </p:spTree>
    <p:extLst>
      <p:ext uri="{BB962C8B-B14F-4D97-AF65-F5344CB8AC3E}">
        <p14:creationId xmlns:p14="http://schemas.microsoft.com/office/powerpoint/2010/main" val="113370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Are we benefitting students?</a:t>
            </a:r>
          </a:p>
        </p:txBody>
      </p:sp>
      <p:sp>
        <p:nvSpPr>
          <p:cNvPr id="3" name="Content Placeholder 2"/>
          <p:cNvSpPr>
            <a:spLocks noGrp="1"/>
          </p:cNvSpPr>
          <p:nvPr>
            <p:ph idx="1"/>
          </p:nvPr>
        </p:nvSpPr>
        <p:spPr>
          <a:xfrm>
            <a:off x="4816549" y="425302"/>
            <a:ext cx="6965619" cy="5858726"/>
          </a:xfrm>
        </p:spPr>
        <p:txBody>
          <a:bodyPr>
            <a:normAutofit/>
          </a:bodyPr>
          <a:lstStyle/>
          <a:p>
            <a:r>
              <a:rPr lang="en-US" dirty="0"/>
              <a:t>I think that it has greatly benefited students. Their final projects reflect a much deeper understanding of statistical inference than before the change.</a:t>
            </a:r>
          </a:p>
          <a:p>
            <a:r>
              <a:rPr lang="en-US" dirty="0"/>
              <a:t>Generally, it seems to benefit students who pretty motivated to begin with -- that group seems to grasp the idea of standard error really well now. It doesn't seem to have much of an effect on less motivated students.</a:t>
            </a:r>
          </a:p>
          <a:p>
            <a:r>
              <a:rPr lang="en-US" dirty="0"/>
              <a:t>Other than getting to inference a little sooner in the semester, I'm not sure if simulation based methods has really benefited students. Since we learn the simulation methods and then traditional methods, a lot of students feel like we are just repeating ourselves the entire second half of the semester.</a:t>
            </a:r>
          </a:p>
          <a:p>
            <a:r>
              <a:rPr lang="en-US" dirty="0"/>
              <a:t>I honestly think it can be quite confusing for the students. Without a good foundation on probability (probability distributions in particular) it can be hard to make the transitions from simulation to theoretical distributions.</a:t>
            </a:r>
          </a:p>
        </p:txBody>
      </p:sp>
    </p:spTree>
    <p:extLst>
      <p:ext uri="{BB962C8B-B14F-4D97-AF65-F5344CB8AC3E}">
        <p14:creationId xmlns:p14="http://schemas.microsoft.com/office/powerpoint/2010/main" val="8989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How has teaching changed?</a:t>
            </a:r>
          </a:p>
        </p:txBody>
      </p:sp>
      <p:sp>
        <p:nvSpPr>
          <p:cNvPr id="3" name="Content Placeholder 2"/>
          <p:cNvSpPr>
            <a:spLocks noGrp="1"/>
          </p:cNvSpPr>
          <p:nvPr>
            <p:ph idx="1"/>
          </p:nvPr>
        </p:nvSpPr>
        <p:spPr>
          <a:xfrm>
            <a:off x="4816549" y="425302"/>
            <a:ext cx="6965619" cy="5858726"/>
          </a:xfrm>
        </p:spPr>
        <p:txBody>
          <a:bodyPr>
            <a:normAutofit/>
          </a:bodyPr>
          <a:lstStyle/>
          <a:p>
            <a:r>
              <a:rPr lang="en-US" dirty="0"/>
              <a:t>I am lecturing less and asking students to work more.</a:t>
            </a:r>
          </a:p>
          <a:p>
            <a:r>
              <a:rPr lang="en-US" dirty="0"/>
              <a:t>I lecture less than I used to. I don't think watching me create bootstrap distributions and randomization distributions repeatedly is all that beneficial -- I would rather give the students more simulation-based questions to work on.</a:t>
            </a:r>
          </a:p>
          <a:p>
            <a:r>
              <a:rPr lang="en-US" dirty="0"/>
              <a:t>A little less lecturing so they can go through some simulations in class/lab</a:t>
            </a:r>
            <a:r>
              <a:rPr lang="en-US" dirty="0" smtClean="0"/>
              <a:t>.</a:t>
            </a:r>
            <a:endParaRPr lang="en-US" dirty="0"/>
          </a:p>
        </p:txBody>
      </p:sp>
    </p:spTree>
    <p:extLst>
      <p:ext uri="{BB962C8B-B14F-4D97-AF65-F5344CB8AC3E}">
        <p14:creationId xmlns:p14="http://schemas.microsoft.com/office/powerpoint/2010/main" val="14183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Do we recommend the simulation based methods?</a:t>
            </a:r>
          </a:p>
        </p:txBody>
      </p:sp>
      <p:sp>
        <p:nvSpPr>
          <p:cNvPr id="3" name="Content Placeholder 2"/>
          <p:cNvSpPr>
            <a:spLocks noGrp="1"/>
          </p:cNvSpPr>
          <p:nvPr>
            <p:ph idx="1"/>
          </p:nvPr>
        </p:nvSpPr>
        <p:spPr>
          <a:xfrm>
            <a:off x="4816549" y="425302"/>
            <a:ext cx="6965619" cy="5858726"/>
          </a:xfrm>
        </p:spPr>
        <p:txBody>
          <a:bodyPr>
            <a:normAutofit/>
          </a:bodyPr>
          <a:lstStyle/>
          <a:p>
            <a:r>
              <a:rPr lang="en-US" dirty="0"/>
              <a:t>Yes. I think that the simulation-based methods along with introducing inference early on in the course gives students a better opportunity to grasp the difficult concepts associated with inference.</a:t>
            </a:r>
          </a:p>
          <a:p>
            <a:r>
              <a:rPr lang="en-US" dirty="0"/>
              <a:t>Sure. It seems to help some students gain a deeper understanding of the conceptual material in the course, and it certainly doesn't seem to make it more difficult for others. The one part of it that I might not recommend is explaining how the different randomization distributions are constructed -- some of those distinctions might be a little fine for a first-semester methods course.</a:t>
            </a:r>
          </a:p>
          <a:p>
            <a:r>
              <a:rPr lang="en-US" dirty="0"/>
              <a:t>Maybe. Still need more time to decide. I like it but maybe not as much as we do now.</a:t>
            </a:r>
          </a:p>
        </p:txBody>
      </p:sp>
    </p:spTree>
    <p:extLst>
      <p:ext uri="{BB962C8B-B14F-4D97-AF65-F5344CB8AC3E}">
        <p14:creationId xmlns:p14="http://schemas.microsoft.com/office/powerpoint/2010/main" val="261683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Overall Comments</a:t>
            </a:r>
          </a:p>
        </p:txBody>
      </p:sp>
      <p:sp>
        <p:nvSpPr>
          <p:cNvPr id="3" name="Content Placeholder 2"/>
          <p:cNvSpPr>
            <a:spLocks noGrp="1"/>
          </p:cNvSpPr>
          <p:nvPr>
            <p:ph idx="1"/>
          </p:nvPr>
        </p:nvSpPr>
        <p:spPr>
          <a:xfrm>
            <a:off x="4816549" y="425302"/>
            <a:ext cx="6965619" cy="5858726"/>
          </a:xfrm>
        </p:spPr>
        <p:txBody>
          <a:bodyPr>
            <a:normAutofit/>
          </a:bodyPr>
          <a:lstStyle/>
          <a:p>
            <a:r>
              <a:rPr lang="en-US" dirty="0"/>
              <a:t>The transition from simulation-based estimation/inference to CLT-based estimation/inference is kind of awkward. Most students view those as two separate topics, not the same things done two different ways. The transition seemed a lot smoother using probability as a lead-in to the CLT-based material.</a:t>
            </a:r>
          </a:p>
          <a:p>
            <a:r>
              <a:rPr lang="en-US" dirty="0"/>
              <a:t>I do not feel like this is the "savior" of intro stats courses, but a powerful tool to aid in comprehension of statistical inference. As we now have so much technology at our fingertips, we can certainly make wise use of it in our classrooms. Care must be taken though to not have technology get in the way of learning.</a:t>
            </a:r>
          </a:p>
        </p:txBody>
      </p:sp>
    </p:spTree>
    <p:extLst>
      <p:ext uri="{BB962C8B-B14F-4D97-AF65-F5344CB8AC3E}">
        <p14:creationId xmlns:p14="http://schemas.microsoft.com/office/powerpoint/2010/main" val="38711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What next?</a:t>
            </a:r>
            <a:endParaRPr lang="en-US" sz="6000" b="1" dirty="0">
              <a:solidFill>
                <a:schemeClr val="bg1"/>
              </a:solidFill>
            </a:endParaRPr>
          </a:p>
        </p:txBody>
      </p:sp>
    </p:spTree>
    <p:extLst>
      <p:ext uri="{BB962C8B-B14F-4D97-AF65-F5344CB8AC3E}">
        <p14:creationId xmlns:p14="http://schemas.microsoft.com/office/powerpoint/2010/main" val="2788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94" y="438829"/>
            <a:ext cx="4206240" cy="1993392"/>
          </a:xfrm>
        </p:spPr>
        <p:txBody>
          <a:bodyPr/>
          <a:lstStyle/>
          <a:p>
            <a:r>
              <a:rPr lang="en-US" dirty="0"/>
              <a:t>Official Course Description</a:t>
            </a:r>
          </a:p>
        </p:txBody>
      </p:sp>
      <p:sp>
        <p:nvSpPr>
          <p:cNvPr id="3" name="Content Placeholder 2"/>
          <p:cNvSpPr>
            <a:spLocks noGrp="1"/>
          </p:cNvSpPr>
          <p:nvPr>
            <p:ph idx="1"/>
          </p:nvPr>
        </p:nvSpPr>
        <p:spPr>
          <a:xfrm>
            <a:off x="4963298" y="1760385"/>
            <a:ext cx="6629400" cy="5330952"/>
          </a:xfrm>
        </p:spPr>
        <p:txBody>
          <a:bodyPr/>
          <a:lstStyle/>
          <a:p>
            <a:r>
              <a:rPr lang="en-US" dirty="0"/>
              <a:t>Introduction to principles of statistics with emphasis on conceptual understanding.  Students will articulate results of statistical description of sample data (including bivariate), application of probability distributions, confidence interval estimation and hypothesis testing to demonstrate properly contextualized analysis of real-world data.</a:t>
            </a:r>
          </a:p>
        </p:txBody>
      </p:sp>
      <p:pic>
        <p:nvPicPr>
          <p:cNvPr id="4" name="Picture 3"/>
          <p:cNvPicPr>
            <a:picLocks noChangeAspect="1"/>
          </p:cNvPicPr>
          <p:nvPr/>
        </p:nvPicPr>
        <p:blipFill>
          <a:blip r:embed="rId2"/>
          <a:stretch>
            <a:fillRect/>
          </a:stretch>
        </p:blipFill>
        <p:spPr>
          <a:xfrm>
            <a:off x="10417260" y="4842304"/>
            <a:ext cx="1667648" cy="1667648"/>
          </a:xfrm>
          <a:prstGeom prst="rect">
            <a:avLst/>
          </a:prstGeom>
        </p:spPr>
      </p:pic>
    </p:spTree>
    <p:extLst>
      <p:ext uri="{BB962C8B-B14F-4D97-AF65-F5344CB8AC3E}">
        <p14:creationId xmlns:p14="http://schemas.microsoft.com/office/powerpoint/2010/main" val="22507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7823" y="1923846"/>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New </a:t>
            </a:r>
            <a:r>
              <a:rPr lang="en-US" sz="6000" dirty="0" smtClean="0"/>
              <a:t>Classroom</a:t>
            </a:r>
            <a:endParaRPr lang="en-US" sz="6000" b="1"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850" r="15667"/>
          <a:stretch/>
        </p:blipFill>
        <p:spPr>
          <a:xfrm rot="5400000">
            <a:off x="86934" y="2977871"/>
            <a:ext cx="3495132" cy="3361691"/>
          </a:xfrm>
          <a:prstGeom prst="rect">
            <a:avLst/>
          </a:prstGeom>
        </p:spPr>
      </p:pic>
    </p:spTree>
    <p:extLst>
      <p:ext uri="{BB962C8B-B14F-4D97-AF65-F5344CB8AC3E}">
        <p14:creationId xmlns:p14="http://schemas.microsoft.com/office/powerpoint/2010/main" val="294493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New TA roles</a:t>
            </a:r>
            <a:endParaRPr lang="en-US" sz="60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70" y="4472340"/>
            <a:ext cx="6065530" cy="2161223"/>
          </a:xfrm>
          <a:prstGeom prst="rect">
            <a:avLst/>
          </a:prstGeom>
        </p:spPr>
      </p:pic>
    </p:spTree>
    <p:extLst>
      <p:ext uri="{BB962C8B-B14F-4D97-AF65-F5344CB8AC3E}">
        <p14:creationId xmlns:p14="http://schemas.microsoft.com/office/powerpoint/2010/main" val="8096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New </a:t>
            </a:r>
            <a:r>
              <a:rPr lang="en-US" sz="6000" dirty="0" smtClean="0"/>
              <a:t>Software</a:t>
            </a:r>
            <a:endParaRPr lang="en-US" sz="6000" b="1" dirty="0">
              <a:solidFill>
                <a:schemeClr val="bg1"/>
              </a:solidFill>
            </a:endParaRPr>
          </a:p>
        </p:txBody>
      </p:sp>
      <p:pic>
        <p:nvPicPr>
          <p:cNvPr id="3" name="Picture 2"/>
          <p:cNvPicPr>
            <a:picLocks noChangeAspect="1"/>
          </p:cNvPicPr>
          <p:nvPr/>
        </p:nvPicPr>
        <p:blipFill>
          <a:blip r:embed="rId3"/>
          <a:stretch>
            <a:fillRect/>
          </a:stretch>
        </p:blipFill>
        <p:spPr>
          <a:xfrm>
            <a:off x="8501240" y="4301067"/>
            <a:ext cx="3522500" cy="2040058"/>
          </a:xfrm>
          <a:prstGeom prst="rect">
            <a:avLst/>
          </a:prstGeom>
        </p:spPr>
      </p:pic>
      <p:pic>
        <p:nvPicPr>
          <p:cNvPr id="5" name="Picture 4"/>
          <p:cNvPicPr>
            <a:picLocks noChangeAspect="1"/>
          </p:cNvPicPr>
          <p:nvPr/>
        </p:nvPicPr>
        <p:blipFill>
          <a:blip r:embed="rId4"/>
          <a:stretch>
            <a:fillRect/>
          </a:stretch>
        </p:blipFill>
        <p:spPr>
          <a:xfrm>
            <a:off x="269860" y="3902725"/>
            <a:ext cx="2438400" cy="2438400"/>
          </a:xfrm>
          <a:prstGeom prst="rect">
            <a:avLst/>
          </a:prstGeom>
        </p:spPr>
      </p:pic>
      <p:pic>
        <p:nvPicPr>
          <p:cNvPr id="2050" name="Picture 2" descr="https://www.rstudio.com/wp-content/uploads/2014/06/RStudio-Ba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652" y="262875"/>
            <a:ext cx="1842558" cy="184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2659" y="2811035"/>
            <a:ext cx="5996763" cy="963522"/>
          </a:xfrm>
        </p:spPr>
        <p:txBody>
          <a:bodyPr>
            <a:normAutofit/>
          </a:bodyPr>
          <a:lstStyle/>
          <a:p>
            <a:pPr marL="45720" indent="0">
              <a:buNone/>
            </a:pPr>
            <a:r>
              <a:rPr lang="en-US" sz="5400" dirty="0"/>
              <a:t>Thank You!</a:t>
            </a:r>
          </a:p>
          <a:p>
            <a:endParaRPr lang="en-US" sz="3200" dirty="0"/>
          </a:p>
          <a:p>
            <a:endParaRPr lang="en-US" sz="3200" dirty="0"/>
          </a:p>
          <a:p>
            <a:endParaRPr lang="en-US" dirty="0"/>
          </a:p>
        </p:txBody>
      </p:sp>
    </p:spTree>
    <p:extLst>
      <p:ext uri="{BB962C8B-B14F-4D97-AF65-F5344CB8AC3E}">
        <p14:creationId xmlns:p14="http://schemas.microsoft.com/office/powerpoint/2010/main" val="25263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6357" y="1869772"/>
            <a:ext cx="7089421"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000" b="1" dirty="0">
                <a:solidFill>
                  <a:schemeClr val="bg1"/>
                </a:solidFill>
              </a:rPr>
              <a:t>Who is Teaching?</a:t>
            </a:r>
          </a:p>
        </p:txBody>
      </p:sp>
      <p:pic>
        <p:nvPicPr>
          <p:cNvPr id="5" name="Picture 4"/>
          <p:cNvPicPr>
            <a:picLocks noChangeAspect="1"/>
          </p:cNvPicPr>
          <p:nvPr/>
        </p:nvPicPr>
        <p:blipFill>
          <a:blip r:embed="rId3"/>
          <a:stretch>
            <a:fillRect/>
          </a:stretch>
        </p:blipFill>
        <p:spPr>
          <a:xfrm>
            <a:off x="83286" y="3302000"/>
            <a:ext cx="1875338" cy="1583006"/>
          </a:xfrm>
          <a:prstGeom prst="rect">
            <a:avLst/>
          </a:prstGeom>
        </p:spPr>
      </p:pic>
      <p:pic>
        <p:nvPicPr>
          <p:cNvPr id="3" name="Picture 2"/>
          <p:cNvPicPr>
            <a:picLocks noChangeAspect="1"/>
          </p:cNvPicPr>
          <p:nvPr/>
        </p:nvPicPr>
        <p:blipFill>
          <a:blip r:embed="rId4"/>
          <a:stretch>
            <a:fillRect/>
          </a:stretch>
        </p:blipFill>
        <p:spPr>
          <a:xfrm>
            <a:off x="1585561" y="4233338"/>
            <a:ext cx="1710796" cy="2203890"/>
          </a:xfrm>
          <a:prstGeom prst="rect">
            <a:avLst/>
          </a:prstGeom>
        </p:spPr>
      </p:pic>
      <p:pic>
        <p:nvPicPr>
          <p:cNvPr id="6" name="Picture 5"/>
          <p:cNvPicPr>
            <a:picLocks noChangeAspect="1"/>
          </p:cNvPicPr>
          <p:nvPr/>
        </p:nvPicPr>
        <p:blipFill>
          <a:blip r:embed="rId5"/>
          <a:stretch>
            <a:fillRect/>
          </a:stretch>
        </p:blipFill>
        <p:spPr>
          <a:xfrm>
            <a:off x="10164238" y="3549068"/>
            <a:ext cx="1905000" cy="1619250"/>
          </a:xfrm>
          <a:prstGeom prst="rect">
            <a:avLst/>
          </a:prstGeom>
        </p:spPr>
      </p:pic>
      <p:pic>
        <p:nvPicPr>
          <p:cNvPr id="1026" name="Picture 2" descr="https://scontent-iad3-1.xx.fbcdn.net/v/t1.0-9/12140610_10153689792168464_7470078098045982886_n.jpg?oh=73fe6bd5b0fef48841f5aff6b637831f&amp;oe=57A21C87"/>
          <p:cNvPicPr>
            <a:picLocks noChangeAspect="1" noChangeArrowheads="1"/>
          </p:cNvPicPr>
          <p:nvPr/>
        </p:nvPicPr>
        <p:blipFill rotWithShape="1">
          <a:blip r:embed="rId6">
            <a:extLst>
              <a:ext uri="{28A0092B-C50C-407E-A947-70E740481C1C}">
                <a14:useLocalDpi xmlns:a14="http://schemas.microsoft.com/office/drawing/2010/main" val="0"/>
              </a:ext>
            </a:extLst>
          </a:blip>
          <a:srcRect l="42304" t="3630" r="13181" b="60820"/>
          <a:stretch/>
        </p:blipFill>
        <p:spPr bwMode="auto">
          <a:xfrm>
            <a:off x="8681156" y="4489895"/>
            <a:ext cx="1828800" cy="194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71510" y="2222973"/>
            <a:ext cx="8150579"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b="1" dirty="0">
                <a:solidFill>
                  <a:schemeClr val="bg1"/>
                </a:solidFill>
              </a:rPr>
              <a:t>Who is Taking the Course?</a:t>
            </a:r>
          </a:p>
        </p:txBody>
      </p:sp>
      <p:pic>
        <p:nvPicPr>
          <p:cNvPr id="1028" name="Picture 4" descr="https://s3.graphiq.com/sites/default/files/618/media/images/University_of_Kentucky_Gatton_KY_62619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5326" y="4216365"/>
            <a:ext cx="3500905" cy="22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1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b="1" dirty="0">
                <a:solidFill>
                  <a:schemeClr val="bg1"/>
                </a:solidFill>
              </a:rPr>
              <a:t>Where is the course being taught?</a:t>
            </a:r>
          </a:p>
        </p:txBody>
      </p:sp>
    </p:spTree>
    <p:extLst>
      <p:ext uri="{BB962C8B-B14F-4D97-AF65-F5344CB8AC3E}">
        <p14:creationId xmlns:p14="http://schemas.microsoft.com/office/powerpoint/2010/main" val="211221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832" y="186613"/>
            <a:ext cx="8601959" cy="48386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1106" y="3222172"/>
            <a:ext cx="5203416" cy="2926922"/>
          </a:xfrm>
          <a:prstGeom prst="rect">
            <a:avLst/>
          </a:prstGeom>
        </p:spPr>
      </p:pic>
    </p:spTree>
    <p:extLst>
      <p:ext uri="{BB962C8B-B14F-4D97-AF65-F5344CB8AC3E}">
        <p14:creationId xmlns:p14="http://schemas.microsoft.com/office/powerpoint/2010/main" val="18855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b="1" dirty="0">
                <a:solidFill>
                  <a:schemeClr val="bg1"/>
                </a:solidFill>
              </a:rPr>
              <a:t>How was the course previously taught?</a:t>
            </a:r>
          </a:p>
        </p:txBody>
      </p:sp>
      <p:pic>
        <p:nvPicPr>
          <p:cNvPr id="3" name="Picture 2"/>
          <p:cNvPicPr>
            <a:picLocks noChangeAspect="1"/>
          </p:cNvPicPr>
          <p:nvPr/>
        </p:nvPicPr>
        <p:blipFill>
          <a:blip r:embed="rId3"/>
          <a:stretch>
            <a:fillRect/>
          </a:stretch>
        </p:blipFill>
        <p:spPr>
          <a:xfrm>
            <a:off x="9787997" y="3688605"/>
            <a:ext cx="2014724" cy="2571221"/>
          </a:xfrm>
          <a:prstGeom prst="rect">
            <a:avLst/>
          </a:prstGeom>
        </p:spPr>
      </p:pic>
    </p:spTree>
    <p:extLst>
      <p:ext uri="{BB962C8B-B14F-4D97-AF65-F5344CB8AC3E}">
        <p14:creationId xmlns:p14="http://schemas.microsoft.com/office/powerpoint/2010/main" val="95625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83644" y="1749778"/>
            <a:ext cx="8726312" cy="31044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823" y="1869772"/>
            <a:ext cx="8477956" cy="1993392"/>
          </a:xfrm>
          <a:noFill/>
          <a:ln>
            <a:noFill/>
          </a:ln>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6000" dirty="0"/>
              <a:t>Motivation for Transition</a:t>
            </a:r>
            <a:endParaRPr lang="en-US" sz="6000" b="1" dirty="0">
              <a:solidFill>
                <a:schemeClr val="bg1"/>
              </a:solidFill>
            </a:endParaRPr>
          </a:p>
        </p:txBody>
      </p:sp>
    </p:spTree>
    <p:extLst>
      <p:ext uri="{BB962C8B-B14F-4D97-AF65-F5344CB8AC3E}">
        <p14:creationId xmlns:p14="http://schemas.microsoft.com/office/powerpoint/2010/main" val="371876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04" y="1452083"/>
            <a:ext cx="4206240" cy="1993392"/>
          </a:xfrm>
        </p:spPr>
        <p:txBody>
          <a:bodyPr/>
          <a:lstStyle/>
          <a:p>
            <a:r>
              <a:rPr lang="en-US" dirty="0"/>
              <a:t>Course Materials</a:t>
            </a:r>
          </a:p>
        </p:txBody>
      </p:sp>
      <p:pic>
        <p:nvPicPr>
          <p:cNvPr id="4" name="Picture 3"/>
          <p:cNvPicPr>
            <a:picLocks noChangeAspect="1"/>
          </p:cNvPicPr>
          <p:nvPr/>
        </p:nvPicPr>
        <p:blipFill>
          <a:blip r:embed="rId2"/>
          <a:stretch>
            <a:fillRect/>
          </a:stretch>
        </p:blipFill>
        <p:spPr>
          <a:xfrm>
            <a:off x="4783918" y="302314"/>
            <a:ext cx="4396776" cy="5818400"/>
          </a:xfrm>
          <a:prstGeom prst="rect">
            <a:avLst/>
          </a:prstGeom>
        </p:spPr>
      </p:pic>
      <p:pic>
        <p:nvPicPr>
          <p:cNvPr id="5" name="Picture 4"/>
          <p:cNvPicPr>
            <a:picLocks noChangeAspect="1"/>
          </p:cNvPicPr>
          <p:nvPr/>
        </p:nvPicPr>
        <p:blipFill rotWithShape="1">
          <a:blip r:embed="rId3"/>
          <a:srcRect l="8256" t="12156" r="82238" b="77761"/>
          <a:stretch/>
        </p:blipFill>
        <p:spPr>
          <a:xfrm>
            <a:off x="8348695" y="4201297"/>
            <a:ext cx="2418158" cy="1394254"/>
          </a:xfrm>
          <a:prstGeom prst="rect">
            <a:avLst/>
          </a:prstGeom>
        </p:spPr>
      </p:pic>
      <p:pic>
        <p:nvPicPr>
          <p:cNvPr id="3" name="Picture 2"/>
          <p:cNvPicPr>
            <a:picLocks noChangeAspect="1"/>
          </p:cNvPicPr>
          <p:nvPr/>
        </p:nvPicPr>
        <p:blipFill>
          <a:blip r:embed="rId4"/>
          <a:stretch>
            <a:fillRect/>
          </a:stretch>
        </p:blipFill>
        <p:spPr>
          <a:xfrm>
            <a:off x="9881028" y="935039"/>
            <a:ext cx="1771650" cy="2276475"/>
          </a:xfrm>
          <a:prstGeom prst="rect">
            <a:avLst/>
          </a:prstGeom>
        </p:spPr>
      </p:pic>
    </p:spTree>
    <p:extLst>
      <p:ext uri="{BB962C8B-B14F-4D97-AF65-F5344CB8AC3E}">
        <p14:creationId xmlns:p14="http://schemas.microsoft.com/office/powerpoint/2010/main" val="20134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Teal banded presentation (widescreen)</Template>
  <TotalTime>2005</TotalTime>
  <Words>872</Words>
  <Application>Microsoft Office PowerPoint</Application>
  <PresentationFormat>Widescreen</PresentationFormat>
  <Paragraphs>78</Paragraphs>
  <Slides>23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Banded Design Teal 16x9</vt:lpstr>
      <vt:lpstr>Reflections on Using Simulation Based Methods to Teach Statistical Methods</vt:lpstr>
      <vt:lpstr>Official Course Description</vt:lpstr>
      <vt:lpstr>Who is Teaching?</vt:lpstr>
      <vt:lpstr>Who is Taking the Course?</vt:lpstr>
      <vt:lpstr>Where is the course being taught?</vt:lpstr>
      <vt:lpstr>PowerPoint Presentation</vt:lpstr>
      <vt:lpstr>How was the course previously taught?</vt:lpstr>
      <vt:lpstr>Motivation for Transition</vt:lpstr>
      <vt:lpstr>Course Materials</vt:lpstr>
      <vt:lpstr> Standard Error</vt:lpstr>
      <vt:lpstr> Bootstrap Distribution</vt:lpstr>
      <vt:lpstr> Hypothesis Testing</vt:lpstr>
      <vt:lpstr> Formulas</vt:lpstr>
      <vt:lpstr>Impressions</vt:lpstr>
      <vt:lpstr>Are we benefitting students?</vt:lpstr>
      <vt:lpstr>How has teaching changed?</vt:lpstr>
      <vt:lpstr>Do we recommend the simulation based methods?</vt:lpstr>
      <vt:lpstr>Overall Comments</vt:lpstr>
      <vt:lpstr>What next?</vt:lpstr>
      <vt:lpstr>New Classroom</vt:lpstr>
      <vt:lpstr>New TA roles</vt:lpstr>
      <vt:lpstr>New Software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Using Simulation Based Methods to Teach Statistical Methods</dc:title>
  <dc:creator>Amanda Ellis</dc:creator>
  <cp:keywords/>
  <cp:lastModifiedBy>Amanda</cp:lastModifiedBy>
  <cp:revision>26</cp:revision>
  <dcterms:created xsi:type="dcterms:W3CDTF">2016-05-12T18:18:42Z</dcterms:created>
  <dcterms:modified xsi:type="dcterms:W3CDTF">2016-05-20T01:51:28Z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